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0" r:id="rId3"/>
    <p:sldId id="282" r:id="rId4"/>
    <p:sldId id="285" r:id="rId5"/>
    <p:sldId id="286" r:id="rId6"/>
    <p:sldId id="281" r:id="rId7"/>
    <p:sldId id="284" r:id="rId8"/>
    <p:sldId id="283" r:id="rId9"/>
    <p:sldId id="275" r:id="rId10"/>
    <p:sldId id="288" r:id="rId11"/>
    <p:sldId id="276" r:id="rId12"/>
    <p:sldId id="277" r:id="rId13"/>
    <p:sldId id="265" r:id="rId14"/>
    <p:sldId id="289" r:id="rId15"/>
    <p:sldId id="279" r:id="rId16"/>
    <p:sldId id="278" r:id="rId17"/>
    <p:sldId id="272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Поданные заявки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3086931896670811"/>
                  <c:y val="5.79680182427484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522309711286093E-2"/>
                  <c:y val="-0.1634240064968747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</a:t>
                    </a:r>
                    <a:r>
                      <a:rPr lang="ru-RU" baseline="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513537781461532E-2"/>
                  <c:y val="0.1259396719953089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14 %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Хирургический   </c:v>
                </c:pt>
                <c:pt idx="1">
                  <c:v>Терапевтический </c:v>
                </c:pt>
                <c:pt idx="2">
                  <c:v>Медико-диагностический</c:v>
                </c:pt>
                <c:pt idx="3">
                  <c:v>НИЛ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Поданные заявки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3086931896670811"/>
                  <c:y val="5.79680182427484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522309711286093E-2"/>
                  <c:y val="-0.1634240064968747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729598036356568E-2"/>
                  <c:y val="5.47903285996814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2822129872654809E-2"/>
                  <c:y val="0.12593938571747051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16 %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Хирургический   </c:v>
                </c:pt>
                <c:pt idx="1">
                  <c:v>Терапевтический </c:v>
                </c:pt>
                <c:pt idx="2">
                  <c:v>Медико-диагностический</c:v>
                </c:pt>
                <c:pt idx="3">
                  <c:v>НИЛ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</c:v>
                </c:pt>
                <c:pt idx="1">
                  <c:v>9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Полученные</a:t>
            </a:r>
            <a:r>
              <a:rPr lang="ru-RU" baseline="0" dirty="0" smtClean="0"/>
              <a:t> патенты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3408108854814202"/>
                  <c:y val="-8.55242334995929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</a:t>
                    </a:r>
                    <a:r>
                      <a:rPr lang="ru-RU" baseline="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22,5</a:t>
                    </a:r>
                    <a:r>
                      <a:rPr lang="ru-RU" baseline="0" dirty="0" smtClean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0811645254869455E-2"/>
                  <c:y val="0.1278977303442097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22,5 %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Хирургический</c:v>
                </c:pt>
                <c:pt idx="1">
                  <c:v>Терапевтический</c:v>
                </c:pt>
                <c:pt idx="2">
                  <c:v>Медико-диагностический</c:v>
                </c:pt>
                <c:pt idx="3">
                  <c:v>НИЛ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Полученные</a:t>
            </a:r>
            <a:r>
              <a:rPr lang="ru-RU" baseline="0" dirty="0" smtClean="0"/>
              <a:t> патенты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Вклад факультетов и лабораторий в патентную деятельность института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4627272285408768"/>
                  <c:y val="-8.94406339601097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2 патента (60%)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78955656858682"/>
                  <c:y val="-5.91973240006784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 (21%)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575376433209006"/>
                  <c:y val="5.2637312710377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(4%)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9601464290647878E-2"/>
                  <c:y val="0.11784416331485867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8 (15%)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Хирургический</c:v>
                </c:pt>
                <c:pt idx="1">
                  <c:v>Терапевтический</c:v>
                </c:pt>
                <c:pt idx="2">
                  <c:v>Медико-диагностический</c:v>
                </c:pt>
                <c:pt idx="3">
                  <c:v>НИЛ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9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9D088D-55BF-4E30-9DD5-0B52EFBFF40E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988B23-175C-4C29-9A74-B0C558A82D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0"/>
            <a:ext cx="8820472" cy="2708920"/>
          </a:xfrm>
        </p:spPr>
        <p:txBody>
          <a:bodyPr/>
          <a:lstStyle/>
          <a:p>
            <a:r>
              <a:rPr lang="ru-RU" sz="4800" dirty="0" smtClean="0"/>
              <a:t>Отчет о патентной и изобретательской работе </a:t>
            </a:r>
            <a:br>
              <a:rPr lang="ru-RU" sz="4800" dirty="0" smtClean="0"/>
            </a:br>
            <a:r>
              <a:rPr lang="ru-RU" sz="4800" dirty="0" smtClean="0"/>
              <a:t>2019</a:t>
            </a:r>
            <a:r>
              <a:rPr lang="ru-RU" sz="3600" dirty="0" smtClean="0"/>
              <a:t>г</a:t>
            </a:r>
            <a:endParaRPr lang="ru-RU" sz="36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2A7C1EB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36912"/>
            <a:ext cx="2561208" cy="3579853"/>
          </a:xfrm>
          <a:prstGeom prst="rect">
            <a:avLst/>
          </a:prstGeom>
        </p:spPr>
      </p:pic>
      <p:pic>
        <p:nvPicPr>
          <p:cNvPr id="5" name="Рисунок 4" descr="2A7C1EB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34140"/>
            <a:ext cx="2561208" cy="3579853"/>
          </a:xfrm>
          <a:prstGeom prst="rect">
            <a:avLst/>
          </a:prstGeom>
        </p:spPr>
      </p:pic>
      <p:pic>
        <p:nvPicPr>
          <p:cNvPr id="6" name="Рисунок 5" descr="2A7C1EB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140968"/>
            <a:ext cx="2561208" cy="357985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35768"/>
            <a:ext cx="2560637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22074"/>
            <a:ext cx="2560637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146304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Патентная деятельность факультетов и лабораторий за 2017-2019 г.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7598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00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146304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Патентная деятельность факультетов и лабораторий за 2019 г.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3757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Патентная деятельность факультетов и лабораторий за 2017-2019 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4725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993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>И</a:t>
            </a:r>
            <a:r>
              <a:rPr lang="ru-RU" sz="3200" dirty="0" smtClean="0"/>
              <a:t>зобретатели  2019 года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577752"/>
              </p:ext>
            </p:extLst>
          </p:nvPr>
        </p:nvGraphicFramePr>
        <p:xfrm>
          <a:off x="251520" y="836715"/>
          <a:ext cx="8712968" cy="590465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8656"/>
                <a:gridCol w="5073992"/>
                <a:gridCol w="2880320"/>
              </a:tblGrid>
              <a:tr h="121242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r>
                        <a:rPr lang="ru-RU" sz="1600" dirty="0" err="1" smtClean="0"/>
                        <a:t>п</a:t>
                      </a:r>
                      <a:r>
                        <a:rPr lang="ru-RU" sz="1600" dirty="0" smtClean="0"/>
                        <a:t>/</a:t>
                      </a:r>
                      <a:r>
                        <a:rPr lang="ru-RU" sz="1600" dirty="0" err="1" smtClean="0"/>
                        <a:t>п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Ф.И.О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полученных патентов в год</a:t>
                      </a:r>
                    </a:p>
                  </a:txBody>
                  <a:tcPr anchor="ctr"/>
                </a:tc>
              </a:tr>
              <a:tr h="469223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Мальцева Нина Васильевна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4</a:t>
                      </a:r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Сиволапов Константин Анатольевич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4</a:t>
                      </a:r>
                    </a:p>
                  </a:txBody>
                  <a:tcPr anchor="ctr"/>
                </a:tc>
              </a:tr>
              <a:tr h="4692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Баранов Андрей Игоревич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row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Лиханова</a:t>
                      </a:r>
                      <a:r>
                        <a:rPr lang="ru-RU" sz="2000" dirty="0" smtClean="0"/>
                        <a:t> Мария Анатольевна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Алексеева Наталья Сергеевна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Лихачева Виктория Васильевна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Ренге Людмила Владимировна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Шрамко</a:t>
                      </a:r>
                      <a:r>
                        <a:rPr lang="ru-RU" sz="2000" dirty="0" smtClean="0"/>
                        <a:t> Светлана Владимировна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Хохлова Зинаида Александровна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anchor="ctr"/>
                </a:tc>
              </a:tr>
              <a:tr h="469223">
                <a:tc v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Загородникова</a:t>
                      </a:r>
                      <a:r>
                        <a:rPr lang="ru-RU" sz="2000" dirty="0" smtClean="0"/>
                        <a:t> Ольга Александровна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Изобретатели среди ординаторов 2019г.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057879"/>
              </p:ext>
            </p:extLst>
          </p:nvPr>
        </p:nvGraphicFramePr>
        <p:xfrm>
          <a:off x="251520" y="1600200"/>
          <a:ext cx="864096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328"/>
                <a:gridCol w="4349232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Заявки</a:t>
                      </a:r>
                      <a:r>
                        <a:rPr lang="ru-RU" baseline="0" dirty="0" smtClean="0"/>
                        <a:t>/Патенты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Назаров Александр Михайлович</a:t>
                      </a:r>
                    </a:p>
                    <a:p>
                      <a:r>
                        <a:rPr lang="ru-RU" dirty="0" smtClean="0"/>
                        <a:t>(каф. Стоматологии</a:t>
                      </a:r>
                      <a:r>
                        <a:rPr lang="ru-RU" baseline="0" dirty="0" smtClean="0"/>
                        <a:t> ортопедической)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заявка 2019г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Меллин</a:t>
                      </a:r>
                      <a:r>
                        <a:rPr lang="ru-RU" dirty="0" smtClean="0"/>
                        <a:t> Руслан Викторович</a:t>
                      </a:r>
                    </a:p>
                    <a:p>
                      <a:r>
                        <a:rPr lang="ru-RU" dirty="0" smtClean="0"/>
                        <a:t>(каф. ЧЛХ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baseline="0" dirty="0" err="1" smtClean="0"/>
                        <a:t>стом</a:t>
                      </a:r>
                      <a:r>
                        <a:rPr lang="ru-RU" baseline="0" dirty="0" smtClean="0"/>
                        <a:t>. общей практики)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заявка 2018г/1 патент 2019г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495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484784"/>
          </a:xfrm>
        </p:spPr>
        <p:txBody>
          <a:bodyPr>
            <a:normAutofit fontScale="90000"/>
          </a:bodyPr>
          <a:lstStyle/>
          <a:p>
            <a:r>
              <a:rPr lang="ru-RU" sz="4400" dirty="0"/>
              <a:t>Запросы ФИПС по заявкам на </a:t>
            </a:r>
            <a:r>
              <a:rPr lang="ru-RU" sz="4400" dirty="0" smtClean="0"/>
              <a:t>изобретение за 2019 год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282136"/>
              </p:ext>
            </p:extLst>
          </p:nvPr>
        </p:nvGraphicFramePr>
        <p:xfrm>
          <a:off x="179512" y="1484785"/>
          <a:ext cx="8784974" cy="5326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2399676"/>
                <a:gridCol w="5161162"/>
              </a:tblGrid>
              <a:tr h="678559"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запросов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 заявки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Сущность</a:t>
                      </a:r>
                      <a:r>
                        <a:rPr lang="ru-RU" baseline="0" dirty="0" smtClean="0"/>
                        <a:t> запроса</a:t>
                      </a:r>
                      <a:endParaRPr lang="ru-RU" dirty="0"/>
                    </a:p>
                  </a:txBody>
                  <a:tcPr/>
                </a:tc>
              </a:tr>
              <a:tr h="6166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Лиханова</a:t>
                      </a:r>
                      <a:r>
                        <a:rPr lang="ru-RU" dirty="0" smtClean="0"/>
                        <a:t> М.А. (ЛОР) 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Редакция </a:t>
                      </a:r>
                      <a:r>
                        <a:rPr lang="ru-RU" baseline="0" dirty="0" smtClean="0"/>
                        <a:t>формулы изобретения по требованиям эксперта, изменение названия, включение/исключение признака</a:t>
                      </a:r>
                      <a:endParaRPr lang="ru-RU" dirty="0"/>
                    </a:p>
                  </a:txBody>
                  <a:tcPr/>
                </a:tc>
              </a:tr>
              <a:tr h="6166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Мальцева Н.В. (НИЛ МБ)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63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Смирнова А.В., Чернявский С.С.</a:t>
                      </a:r>
                    </a:p>
                    <a:p>
                      <a:pPr algn="ctr"/>
                      <a:r>
                        <a:rPr lang="ru-RU" dirty="0" smtClean="0"/>
                        <a:t>(Хирургия)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ru-RU" b="1" dirty="0" smtClean="0"/>
                        <a:t>Дополнительные</a:t>
                      </a:r>
                      <a:r>
                        <a:rPr lang="ru-RU" b="1" baseline="0" dirty="0" smtClean="0"/>
                        <a:t> п</a:t>
                      </a:r>
                      <a:r>
                        <a:rPr lang="ru-RU" b="1" dirty="0" smtClean="0"/>
                        <a:t>римеры для подтверждения и доказательства технического результата,</a:t>
                      </a:r>
                      <a:r>
                        <a:rPr lang="ru-RU" b="1" baseline="0" dirty="0" smtClean="0"/>
                        <a:t> раскрытия сущности изобретения во всем интервале признака</a:t>
                      </a:r>
                      <a:endParaRPr lang="ru-RU" b="1" dirty="0"/>
                    </a:p>
                  </a:txBody>
                  <a:tcPr/>
                </a:tc>
              </a:tr>
              <a:tr h="3877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Меллин</a:t>
                      </a:r>
                      <a:r>
                        <a:rPr lang="ru-RU" dirty="0" smtClean="0"/>
                        <a:t> Р.В. (ЧЛХ)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66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Коновалова Н.Г. (Неврология)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9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Хохлова З.А. </a:t>
                      </a:r>
                    </a:p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Инфекц</a:t>
                      </a:r>
                      <a:r>
                        <a:rPr lang="ru-RU" dirty="0" smtClean="0"/>
                        <a:t>. болезни)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Корректировка</a:t>
                      </a:r>
                      <a:r>
                        <a:rPr lang="ru-RU" baseline="0" dirty="0" smtClean="0"/>
                        <a:t> примеров согласно описанию, изменение таблиц</a:t>
                      </a:r>
                      <a:endParaRPr lang="ru-RU" dirty="0"/>
                    </a:p>
                  </a:txBody>
                  <a:tcPr/>
                </a:tc>
              </a:tr>
              <a:tr h="393134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Итого: 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56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Запросы ФИПС по заявкам на изобретение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Сроки рассмотрения заявок изменились, нет установленного минимального срока как раньше. </a:t>
            </a:r>
          </a:p>
          <a:p>
            <a:r>
              <a:rPr lang="ru-RU" dirty="0" smtClean="0"/>
              <a:t>Минимальный срок экспертизы по существу зависит от сложности заявки, качества ее исполнения и загруженности эксперта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Максимальный срок экспертизы по существу  (до первого запроса) – 1 год</a:t>
            </a:r>
          </a:p>
          <a:p>
            <a:r>
              <a:rPr lang="ru-RU" dirty="0" smtClean="0"/>
              <a:t> Наличие запроса экспертизы зависит от качества описания сущности изобретения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284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136904" cy="2520280"/>
          </a:xfr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Результаты патентной деятельности за 2017-2019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909419"/>
              </p:ext>
            </p:extLst>
          </p:nvPr>
        </p:nvGraphicFramePr>
        <p:xfrm>
          <a:off x="457200" y="1600200"/>
          <a:ext cx="8229600" cy="4349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4640"/>
                <a:gridCol w="1872208"/>
                <a:gridCol w="1872208"/>
                <a:gridCol w="1810544"/>
              </a:tblGrid>
              <a:tr h="702396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2017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2018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</a:t>
                      </a:r>
                      <a:endParaRPr lang="ru-RU" sz="2400" dirty="0"/>
                    </a:p>
                  </a:txBody>
                  <a:tcPr anchor="ctr"/>
                </a:tc>
              </a:tr>
              <a:tr h="70239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Подано</a:t>
                      </a:r>
                      <a:r>
                        <a:rPr lang="ru-RU" sz="2400" baseline="0" dirty="0" smtClean="0"/>
                        <a:t> заявок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173193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Получено положительных</a:t>
                      </a:r>
                      <a:r>
                        <a:rPr lang="ru-RU" sz="2400" baseline="0" dirty="0" smtClean="0"/>
                        <a:t> решений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 anchor="ctr"/>
                </a:tc>
              </a:tr>
              <a:tr h="121235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Получено патентов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18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</a:t>
                      </a:r>
                      <a:endParaRPr lang="ru-RU" sz="2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09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Количество поданных в ФИПС заявок в 2019 г</a:t>
            </a:r>
            <a:endParaRPr lang="ru-RU" sz="4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973223"/>
              </p:ext>
            </p:extLst>
          </p:nvPr>
        </p:nvGraphicFramePr>
        <p:xfrm>
          <a:off x="457200" y="1600200"/>
          <a:ext cx="8229600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кафедры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заявок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Хирургический факультет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Хирургия, урология, эндоскопия и детская хирургия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Стоматология</a:t>
                      </a:r>
                      <a:r>
                        <a:rPr lang="ru-RU" baseline="0" dirty="0" smtClean="0"/>
                        <a:t> ортопедическая и ортодонтия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Оториноларингология им. профессора А.Н. Зимина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Терапевтический факультет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Педиатрия и неонатология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Неврология</a:t>
                      </a:r>
                      <a:r>
                        <a:rPr lang="ru-RU" baseline="0" dirty="0" smtClean="0"/>
                        <a:t>, мануальная терапия и рефлексотерапия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Фтизиопульмонология</a:t>
                      </a:r>
                      <a:r>
                        <a:rPr lang="ru-RU" dirty="0" smtClean="0"/>
                        <a:t> совместно с НИЛ молекулярной</a:t>
                      </a:r>
                      <a:r>
                        <a:rPr lang="ru-RU" baseline="0" dirty="0" smtClean="0"/>
                        <a:t> биологии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0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ru-RU" sz="2400" dirty="0" smtClean="0"/>
              <a:t>Количество заявок поданных в ФИПС за 2017-2019гг.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088373"/>
              </p:ext>
            </p:extLst>
          </p:nvPr>
        </p:nvGraphicFramePr>
        <p:xfrm>
          <a:off x="179512" y="890775"/>
          <a:ext cx="8856984" cy="549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1296144"/>
                <a:gridCol w="1584176"/>
                <a:gridCol w="1512168"/>
              </a:tblGrid>
              <a:tr h="421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Наименование кафедры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</a:t>
                      </a:r>
                      <a:endParaRPr lang="ru-RU" sz="1600" b="1" dirty="0"/>
                    </a:p>
                  </a:txBody>
                  <a:tcPr/>
                </a:tc>
              </a:tr>
              <a:tr h="370261">
                <a:tc>
                  <a:txBody>
                    <a:bodyPr/>
                    <a:lstStyle/>
                    <a:p>
                      <a:pPr algn="ctr"/>
                      <a:r>
                        <a:rPr lang="ru-RU" sz="1400" u="none" dirty="0" smtClean="0"/>
                        <a:t>Хирургия, урология,</a:t>
                      </a:r>
                      <a:r>
                        <a:rPr lang="ru-RU" sz="1400" u="none" baseline="0" dirty="0" smtClean="0"/>
                        <a:t> эндоскопия и детская хир.</a:t>
                      </a:r>
                      <a:endParaRPr lang="ru-RU" sz="14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3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endParaRPr lang="ru-RU" sz="16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Челюстно-лицевая</a:t>
                      </a:r>
                      <a:r>
                        <a:rPr lang="ru-RU" sz="1600" u="none" baseline="0" dirty="0" smtClean="0"/>
                        <a:t> хирургия</a:t>
                      </a:r>
                      <a:endParaRPr lang="ru-RU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1+1с ЛОР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 + 2 с ЛОР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+1 с ЛОР</a:t>
                      </a:r>
                      <a:endParaRPr lang="ru-RU" sz="1600" b="1" dirty="0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Оториноларингология</a:t>
                      </a:r>
                      <a:endParaRPr lang="ru-RU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1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endParaRPr lang="ru-RU" sz="1600" b="1" dirty="0"/>
                    </a:p>
                  </a:txBody>
                  <a:tcPr/>
                </a:tc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Акушерство и гинекология</a:t>
                      </a:r>
                      <a:endParaRPr lang="ru-RU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1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Офтальмология</a:t>
                      </a:r>
                      <a:endParaRPr lang="ru-RU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/>
                        <a:t>2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+2 с НИЛ</a:t>
                      </a:r>
                      <a:r>
                        <a:rPr lang="ru-RU" sz="1600" baseline="0" dirty="0" smtClean="0"/>
                        <a:t> МБ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Стоматология</a:t>
                      </a:r>
                      <a:r>
                        <a:rPr lang="ru-RU" sz="1600" baseline="0" dirty="0" smtClean="0"/>
                        <a:t> ортопед. и ортодонтия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none" dirty="0" smtClean="0"/>
                        <a:t>-</a:t>
                      </a:r>
                      <a:endParaRPr lang="ru-RU" sz="1600" b="1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endParaRPr lang="ru-RU" sz="1600" b="1" dirty="0"/>
                    </a:p>
                  </a:txBody>
                  <a:tcPr/>
                </a:tc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Инфекционные болезни</a:t>
                      </a:r>
                      <a:endParaRPr lang="ru-RU" sz="16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Общая врачебная практика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312792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Неврология, </a:t>
                      </a:r>
                      <a:r>
                        <a:rPr lang="ru-RU" sz="1600" u="none" dirty="0" err="1" smtClean="0"/>
                        <a:t>мануал.тер.и</a:t>
                      </a:r>
                      <a:r>
                        <a:rPr lang="ru-RU" sz="1600" u="none" dirty="0" smtClean="0"/>
                        <a:t> рефлексотерапия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</a:t>
                      </a:r>
                      <a:endParaRPr lang="ru-RU" sz="1600" b="1" dirty="0"/>
                    </a:p>
                  </a:txBody>
                  <a:tcPr/>
                </a:tc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/>
                        <a:t>Педиатрия и неонатология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+1 с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неврол</a:t>
                      </a:r>
                      <a:r>
                        <a:rPr lang="ru-RU" sz="1600" baseline="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</a:t>
                      </a:r>
                      <a:endParaRPr lang="ru-RU" sz="1600" b="1" dirty="0"/>
                    </a:p>
                  </a:txBody>
                  <a:tcPr/>
                </a:tc>
              </a:tr>
              <a:tr h="290304"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err="1" smtClean="0"/>
                        <a:t>Фтизиопульмонология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+1 с НИЛ МБ</a:t>
                      </a:r>
                      <a:endParaRPr lang="ru-RU" sz="1600" b="1" dirty="0"/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/>
                        <a:t>Терапия 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+2 с НИЛ МБ</a:t>
                      </a:r>
                      <a:endParaRPr lang="ru-RU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+2 с НИЛ МБ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267816"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/>
                        <a:t>Лечебная </a:t>
                      </a:r>
                      <a:r>
                        <a:rPr lang="ru-RU" sz="1600" b="0" u="none" dirty="0" err="1" smtClean="0"/>
                        <a:t>физ-ра</a:t>
                      </a:r>
                      <a:r>
                        <a:rPr lang="ru-RU" sz="1600" b="0" u="none" dirty="0" smtClean="0"/>
                        <a:t> и физиотерапия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292576"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/>
                        <a:t>Гигиена, эпидемиология и ЗОЖ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317336">
                <a:tc>
                  <a:txBody>
                    <a:bodyPr/>
                    <a:lstStyle/>
                    <a:p>
                      <a:pPr algn="ctr"/>
                      <a:r>
                        <a:rPr lang="ru-RU" sz="1600" b="0" u="none" dirty="0" smtClean="0"/>
                        <a:t>Лучевая диагностика</a:t>
                      </a:r>
                      <a:endParaRPr lang="ru-RU" sz="16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0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Количество заявок поданных в ФИПС за 2017-2019гг.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465008"/>
              </p:ext>
            </p:extLst>
          </p:nvPr>
        </p:nvGraphicFramePr>
        <p:xfrm>
          <a:off x="457200" y="1600200"/>
          <a:ext cx="8229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лаборатории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заявок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2019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НИЛ молекулярной биологии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НИЛ </a:t>
                      </a:r>
                      <a:r>
                        <a:rPr lang="ru-RU" dirty="0" err="1" smtClean="0"/>
                        <a:t>патанатомии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4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ru-RU" sz="3600" dirty="0"/>
              <a:t>Патентная </a:t>
            </a:r>
            <a:r>
              <a:rPr lang="ru-RU" sz="3600" dirty="0" smtClean="0"/>
              <a:t>деятельность хирургического факультета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181393"/>
              </p:ext>
            </p:extLst>
          </p:nvPr>
        </p:nvGraphicFramePr>
        <p:xfrm>
          <a:off x="323528" y="1556792"/>
          <a:ext cx="8712967" cy="4804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6383"/>
                <a:gridCol w="1448511"/>
                <a:gridCol w="991086"/>
                <a:gridCol w="1306987"/>
              </a:tblGrid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Хирургический факультет</a:t>
                      </a:r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/>
                        <a:t>Количество патентов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Кафедра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</a:t>
                      </a:r>
                      <a:endParaRPr lang="ru-RU" sz="1600" b="1" dirty="0"/>
                    </a:p>
                  </a:txBody>
                  <a:tcPr/>
                </a:tc>
              </a:tr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Акушерство и гинекология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</a:t>
                      </a:r>
                      <a:endParaRPr lang="ru-RU" sz="1600" b="1" dirty="0"/>
                    </a:p>
                  </a:txBody>
                  <a:tcPr/>
                </a:tc>
              </a:tr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Оториноларингология </a:t>
                      </a:r>
                      <a:r>
                        <a:rPr lang="ru-RU" sz="1600" dirty="0" err="1" smtClean="0"/>
                        <a:t>им.проф</a:t>
                      </a:r>
                      <a:r>
                        <a:rPr lang="ru-RU" sz="1600" dirty="0" smtClean="0"/>
                        <a:t>. Зимина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+1</a:t>
                      </a:r>
                      <a:r>
                        <a:rPr lang="ru-RU" sz="1600" baseline="0" dirty="0" smtClean="0"/>
                        <a:t> с </a:t>
                      </a:r>
                      <a:r>
                        <a:rPr lang="ru-RU" sz="1600" baseline="0" dirty="0" err="1" smtClean="0"/>
                        <a:t>дермат</a:t>
                      </a:r>
                      <a:r>
                        <a:rPr lang="ru-RU" sz="1600" baseline="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</a:t>
                      </a:r>
                      <a:endParaRPr lang="ru-RU" sz="1600" b="1" dirty="0"/>
                    </a:p>
                  </a:txBody>
                  <a:tcPr/>
                </a:tc>
              </a:tr>
              <a:tr h="6511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Хирургия,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урология,эндоскопия</a:t>
                      </a:r>
                      <a:r>
                        <a:rPr lang="ru-RU" sz="1600" baseline="0" dirty="0" smtClean="0"/>
                        <a:t> и детская хирургия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</a:t>
                      </a:r>
                      <a:endParaRPr lang="ru-RU" sz="1600" b="1" dirty="0"/>
                    </a:p>
                  </a:txBody>
                  <a:tcPr/>
                </a:tc>
              </a:tr>
              <a:tr h="9302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ЧЛХ и стоматология общей</a:t>
                      </a:r>
                      <a:r>
                        <a:rPr lang="ru-RU" sz="1600" baseline="0" dirty="0" smtClean="0"/>
                        <a:t> практики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1+1 совместно с ЛОР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 + 2</a:t>
                      </a:r>
                      <a:r>
                        <a:rPr lang="ru-RU" sz="1600" b="1" baseline="0" dirty="0" smtClean="0"/>
                        <a:t> совместно с ЛОР</a:t>
                      </a:r>
                      <a:endParaRPr lang="ru-RU" sz="1600" b="1" dirty="0"/>
                    </a:p>
                  </a:txBody>
                  <a:tcPr/>
                </a:tc>
              </a:tr>
              <a:tr h="51733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Офтальмология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/>
                        <a:t>2 совместно с НИЛ</a:t>
                      </a:r>
                      <a:r>
                        <a:rPr lang="ru-RU" sz="1600" b="1" baseline="0" dirty="0" smtClean="0"/>
                        <a:t> МБ</a:t>
                      </a:r>
                      <a:endParaRPr lang="ru-RU" sz="1600" b="1" dirty="0" smtClean="0"/>
                    </a:p>
                  </a:txBody>
                  <a:tcPr/>
                </a:tc>
              </a:tr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Травматология</a:t>
                      </a:r>
                      <a:r>
                        <a:rPr lang="ru-RU" sz="1600" baseline="0" dirty="0" smtClean="0"/>
                        <a:t> и ортопедия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  <a:tr h="3772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Анестезиология и реаниматология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4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pPr>
              <a:lnSpc>
                <a:spcPts val="4100"/>
              </a:lnSpc>
            </a:pPr>
            <a:r>
              <a:rPr lang="ru-RU" sz="2800" dirty="0"/>
              <a:t>Патентная </a:t>
            </a:r>
            <a:r>
              <a:rPr lang="ru-RU" sz="2800" dirty="0" smtClean="0"/>
              <a:t>деятельность терапевтического и медико-диагностического факультетов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358950"/>
              </p:ext>
            </p:extLst>
          </p:nvPr>
        </p:nvGraphicFramePr>
        <p:xfrm>
          <a:off x="179512" y="1340765"/>
          <a:ext cx="8712968" cy="5258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1512168"/>
                <a:gridCol w="1512168"/>
                <a:gridCol w="1440160"/>
              </a:tblGrid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Терапевтический факультет</a:t>
                      </a:r>
                      <a:endParaRPr lang="ru-RU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0" baseline="0" dirty="0" smtClean="0"/>
                        <a:t>Количество патентов</a:t>
                      </a:r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Кафедра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2017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2018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2019</a:t>
                      </a:r>
                      <a:endParaRPr lang="ru-RU" b="1" dirty="0"/>
                    </a:p>
                  </a:txBody>
                  <a:tcPr/>
                </a:tc>
              </a:tr>
              <a:tr h="642898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Неврология, </a:t>
                      </a:r>
                      <a:r>
                        <a:rPr lang="ru-RU" b="0" dirty="0" err="1" smtClean="0"/>
                        <a:t>мануал.тер</a:t>
                      </a:r>
                      <a:r>
                        <a:rPr lang="ru-RU" b="0" dirty="0" smtClean="0"/>
                        <a:t>. и рефлексотерапия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Инфекционные болезни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Общая врачебная практика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Лечебная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baseline="0" dirty="0" err="1" smtClean="0"/>
                        <a:t>физ-ра</a:t>
                      </a:r>
                      <a:r>
                        <a:rPr lang="ru-RU" b="0" baseline="0" dirty="0" smtClean="0"/>
                        <a:t> и физиотерапия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Кардиология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 smtClean="0"/>
                        <a:t>Дерматовенерология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 smtClean="0"/>
                        <a:t>Фтизиопульмонология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sz="1600" b="1" baseline="0" dirty="0" smtClean="0"/>
                        <a:t>с НИЛ МБ</a:t>
                      </a:r>
                      <a:endParaRPr lang="ru-RU" sz="1600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Терапия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+2</a:t>
                      </a:r>
                      <a:r>
                        <a:rPr lang="ru-RU" sz="1400" b="0" baseline="0" dirty="0" smtClean="0"/>
                        <a:t> с НИЛ МБ</a:t>
                      </a:r>
                    </a:p>
                    <a:p>
                      <a:pPr algn="ctr"/>
                      <a:r>
                        <a:rPr lang="ru-RU" sz="1400" b="0" baseline="0" dirty="0" smtClean="0"/>
                        <a:t>+1 с </a:t>
                      </a:r>
                      <a:r>
                        <a:rPr lang="ru-RU" sz="1400" b="0" baseline="0" dirty="0" err="1" smtClean="0"/>
                        <a:t>кардиол</a:t>
                      </a:r>
                      <a:r>
                        <a:rPr lang="ru-RU" sz="1400" b="0" baseline="0" dirty="0" smtClean="0"/>
                        <a:t>.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+2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sz="1600" b="0" baseline="0" dirty="0" smtClean="0"/>
                        <a:t>с НИЛ МБ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1 </a:t>
                      </a:r>
                      <a:r>
                        <a:rPr lang="ru-RU" sz="1600" b="1" baseline="0" dirty="0" smtClean="0"/>
                        <a:t>с НИЛ МБ</a:t>
                      </a:r>
                      <a:endParaRPr lang="ru-RU" sz="1600" b="1" dirty="0" smtClean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u="sng" dirty="0" smtClean="0"/>
                        <a:t>Медико-диагностический факультет</a:t>
                      </a:r>
                      <a:endParaRPr lang="ru-RU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Гигиена,</a:t>
                      </a:r>
                      <a:r>
                        <a:rPr lang="ru-RU" b="0" baseline="0" dirty="0" smtClean="0"/>
                        <a:t> эпидемиология и ЗОЖ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247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Лучевая диагностика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81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Патентная </a:t>
            </a:r>
            <a:r>
              <a:rPr lang="ru-RU" dirty="0" smtClean="0"/>
              <a:t>деятельность</a:t>
            </a:r>
            <a:br>
              <a:rPr lang="ru-RU" dirty="0" smtClean="0"/>
            </a:br>
            <a:r>
              <a:rPr lang="ru-RU" dirty="0" smtClean="0"/>
              <a:t>лабораторий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043712"/>
              </p:ext>
            </p:extLst>
          </p:nvPr>
        </p:nvGraphicFramePr>
        <p:xfrm>
          <a:off x="457200" y="1600200"/>
          <a:ext cx="8229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лаборатории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400" dirty="0" smtClean="0"/>
                        <a:t>Количество</a:t>
                      </a:r>
                      <a:r>
                        <a:rPr lang="ru-RU" sz="2400" baseline="0" dirty="0" smtClean="0"/>
                        <a:t> патентов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НИЛ молекулярной биологии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НИЛ </a:t>
                      </a:r>
                      <a:r>
                        <a:rPr lang="ru-RU" dirty="0" err="1" smtClean="0"/>
                        <a:t>патанатомии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8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146304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Патентная деятельность факультетов и лабораторий за 2019 г.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1921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2740</TotalTime>
  <Words>768</Words>
  <Application>Microsoft Office PowerPoint</Application>
  <PresentationFormat>Экран (4:3)</PresentationFormat>
  <Paragraphs>302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Отчет о патентной и изобретательской работе  2019г</vt:lpstr>
      <vt:lpstr>Результаты патентной деятельности за 2017-2019 год</vt:lpstr>
      <vt:lpstr>Количество поданных в ФИПС заявок в 2019 г</vt:lpstr>
      <vt:lpstr>Количество заявок поданных в ФИПС за 2017-2019гг.</vt:lpstr>
      <vt:lpstr>Количество заявок поданных в ФИПС за 2017-2019гг.</vt:lpstr>
      <vt:lpstr>Патентная деятельность хирургического факультета</vt:lpstr>
      <vt:lpstr>Патентная деятельность терапевтического и медико-диагностического факультетов</vt:lpstr>
      <vt:lpstr>Патентная деятельность лабораторий</vt:lpstr>
      <vt:lpstr>Патентная деятельность факультетов и лабораторий за 2019 г.</vt:lpstr>
      <vt:lpstr>Патентная деятельность факультетов и лабораторий за 2017-2019 г.</vt:lpstr>
      <vt:lpstr>Патентная деятельность факультетов и лабораторий за 2019 г.</vt:lpstr>
      <vt:lpstr>Патентная деятельность факультетов и лабораторий за 2017-2019 г.</vt:lpstr>
      <vt:lpstr> Изобретатели  2019 года</vt:lpstr>
      <vt:lpstr>Изобретатели среди ординаторов 2019г.</vt:lpstr>
      <vt:lpstr>Запросы ФИПС по заявкам на изобретение за 2019 год</vt:lpstr>
      <vt:lpstr>Запросы ФИПС по заявкам на изобретение</vt:lpstr>
      <vt:lpstr>Спасибо за внимание!</vt:lpstr>
    </vt:vector>
  </TitlesOfParts>
  <Company>NGIUV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Патентный</dc:creator>
  <cp:lastModifiedBy>Ord1</cp:lastModifiedBy>
  <cp:revision>205</cp:revision>
  <cp:lastPrinted>2019-12-19T08:53:51Z</cp:lastPrinted>
  <dcterms:created xsi:type="dcterms:W3CDTF">2017-10-06T06:17:34Z</dcterms:created>
  <dcterms:modified xsi:type="dcterms:W3CDTF">2019-12-20T07:48:37Z</dcterms:modified>
</cp:coreProperties>
</file>