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0" r:id="rId3"/>
    <p:sldId id="282" r:id="rId4"/>
    <p:sldId id="285" r:id="rId5"/>
    <p:sldId id="286" r:id="rId6"/>
    <p:sldId id="281" r:id="rId7"/>
    <p:sldId id="284" r:id="rId8"/>
    <p:sldId id="283" r:id="rId9"/>
    <p:sldId id="275" r:id="rId10"/>
    <p:sldId id="288" r:id="rId11"/>
    <p:sldId id="276" r:id="rId12"/>
    <p:sldId id="277" r:id="rId13"/>
    <p:sldId id="265" r:id="rId14"/>
    <p:sldId id="289" r:id="rId15"/>
    <p:sldId id="279" r:id="rId16"/>
    <p:sldId id="278" r:id="rId17"/>
    <p:sldId id="272" r:id="rId1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34385024788568119"/>
          <c:y val="0.1346895677229354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Поданные заявки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-8.9679935841353222E-3"/>
                  <c:y val="0.45424542798957934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100 %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Хирургический   </c:v>
                </c:pt>
                <c:pt idx="1">
                  <c:v>Терапевтический </c:v>
                </c:pt>
                <c:pt idx="2">
                  <c:v>Медико-диагностический</c:v>
                </c:pt>
                <c:pt idx="3">
                  <c:v>НИЛ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Поданные заявки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3086931896670811"/>
                  <c:y val="5.796801824274846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61,7 %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7.4633396519879464E-2"/>
                  <c:y val="-8.2049057846915643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19%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6.2729598036356582E-2"/>
                  <c:y val="5.4790328599681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4,3%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7.2822129872654809E-2"/>
                  <c:y val="0.12593938571747074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15 %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Хирургический   </c:v>
                </c:pt>
                <c:pt idx="1">
                  <c:v>Терапевтический </c:v>
                </c:pt>
                <c:pt idx="2">
                  <c:v>Медико-диагностический</c:v>
                </c:pt>
                <c:pt idx="3">
                  <c:v>НИЛ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</c:v>
                </c:pt>
                <c:pt idx="1">
                  <c:v>9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Полученные</a:t>
            </a:r>
            <a:r>
              <a:rPr lang="ru-RU" baseline="0" dirty="0" smtClean="0"/>
              <a:t> патенты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340810885481421"/>
                  <c:y val="-8.552423349959302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</a:t>
                    </a:r>
                    <a:r>
                      <a:rPr lang="ru-RU" baseline="0" dirty="0" smtClean="0"/>
                      <a:t> 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22,5</a:t>
                    </a:r>
                    <a:r>
                      <a:rPr lang="ru-RU" baseline="0" dirty="0" smtClean="0"/>
                      <a:t> 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9.0811645254869539E-2"/>
                  <c:y val="0.1278977303442097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22,5 %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Хирургический</c:v>
                </c:pt>
                <c:pt idx="1">
                  <c:v>Терапевтический</c:v>
                </c:pt>
                <c:pt idx="2">
                  <c:v>Медико-диагностический</c:v>
                </c:pt>
                <c:pt idx="3">
                  <c:v>НИЛ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4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Полученные</a:t>
            </a:r>
            <a:r>
              <a:rPr lang="ru-RU" baseline="0" dirty="0" smtClean="0"/>
              <a:t> патенты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Вклад факультетов и лабораторий в патентную деятельность института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627272285408768"/>
                  <c:y val="-8.94406339601096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54,5%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1789556568586818"/>
                  <c:y val="-5.919732400067845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30,3%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7111767279090111E-2"/>
                  <c:y val="8.35037758815085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7.9601464290647919E-2"/>
                  <c:y val="0.1178441633148586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12,2%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Хирургический</c:v>
                </c:pt>
                <c:pt idx="1">
                  <c:v>Терапевтический</c:v>
                </c:pt>
                <c:pt idx="2">
                  <c:v>Медико-диагностический</c:v>
                </c:pt>
                <c:pt idx="3">
                  <c:v>НИЛ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</c:v>
                </c:pt>
                <c:pt idx="1">
                  <c:v>20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29D088D-55BF-4E30-9DD5-0B52EFBFF40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820472" cy="2708920"/>
          </a:xfrm>
        </p:spPr>
        <p:txBody>
          <a:bodyPr/>
          <a:lstStyle/>
          <a:p>
            <a:r>
              <a:rPr lang="ru-RU" sz="4800" dirty="0" smtClean="0"/>
              <a:t>Отчет о патентной и изобретательской работе </a:t>
            </a:r>
            <a:br>
              <a:rPr lang="ru-RU" sz="4800" dirty="0" smtClean="0"/>
            </a:br>
            <a:r>
              <a:rPr lang="ru-RU" sz="4800" dirty="0" smtClean="0"/>
              <a:t>2020</a:t>
            </a:r>
            <a:r>
              <a:rPr lang="ru-RU" sz="3600" dirty="0" smtClean="0"/>
              <a:t>г</a:t>
            </a:r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2A7C1EB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36912"/>
            <a:ext cx="2561208" cy="3579853"/>
          </a:xfrm>
          <a:prstGeom prst="rect">
            <a:avLst/>
          </a:prstGeom>
        </p:spPr>
      </p:pic>
      <p:pic>
        <p:nvPicPr>
          <p:cNvPr id="5" name="Рисунок 4" descr="2A7C1EB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934140"/>
            <a:ext cx="2561208" cy="3579853"/>
          </a:xfrm>
          <a:prstGeom prst="rect">
            <a:avLst/>
          </a:prstGeom>
        </p:spPr>
      </p:pic>
      <p:pic>
        <p:nvPicPr>
          <p:cNvPr id="6" name="Рисунок 5" descr="2A7C1EB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140968"/>
            <a:ext cx="2561208" cy="357985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35768"/>
            <a:ext cx="2560637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22074"/>
            <a:ext cx="2560637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146304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Патентная деятельность факультетов и лабораторий за 2017-2020 г.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87598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200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146304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Патентная деятельность факультетов и лабораторий за 2017-2020 г.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463757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Патентная деятельность факультетов и лабораторий за </a:t>
            </a:r>
            <a:r>
              <a:rPr lang="ru-RU" sz="3600" dirty="0" smtClean="0"/>
              <a:t>2017-2020 </a:t>
            </a:r>
            <a:r>
              <a:rPr lang="ru-RU" sz="3600" dirty="0"/>
              <a:t>г.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94725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03993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2008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И</a:t>
            </a:r>
            <a:r>
              <a:rPr lang="ru-RU" sz="3200" dirty="0" smtClean="0"/>
              <a:t>зобретатели  2020 года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052736"/>
          <a:ext cx="7797552" cy="511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44"/>
                <a:gridCol w="2129408"/>
                <a:gridCol w="2057400"/>
              </a:tblGrid>
              <a:tr h="1351798"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Ф.И.О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Кол-во полученных патентов в 2020г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Кол-во поданных заявок в 2020г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27891"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Сиволапов Константин Анатольевич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21715"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Лиханова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Мария Анатольевна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21715"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Лютина Елена Ивановна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27891"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Загородникова Ольга Александровна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039844"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Сунгуров Михаил Владимирович (соавтор - выпускник ординатуры 2020 г Назаров Александр Михайлович)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21715"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Баранов Андрей Игоревич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/>
          <a:lstStyle/>
          <a:p>
            <a:r>
              <a:rPr lang="ru-RU" sz="3200" dirty="0" smtClean="0"/>
              <a:t>Изобретатели среди ординаторов и аспирантов 2020г.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5057879"/>
              </p:ext>
            </p:extLst>
          </p:nvPr>
        </p:nvGraphicFramePr>
        <p:xfrm>
          <a:off x="251520" y="1600200"/>
          <a:ext cx="864096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328"/>
                <a:gridCol w="4349232"/>
                <a:gridCol w="3600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Ф.И.О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Заявки</a:t>
                      </a:r>
                      <a:r>
                        <a:rPr lang="ru-RU" baseline="0" dirty="0" smtClean="0"/>
                        <a:t>/Патенты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Назаров Александр Михайлович</a:t>
                      </a:r>
                    </a:p>
                    <a:p>
                      <a:r>
                        <a:rPr lang="ru-RU" dirty="0" smtClean="0"/>
                        <a:t>(ординатор, выпускник 2020 г. </a:t>
                      </a:r>
                    </a:p>
                    <a:p>
                      <a:r>
                        <a:rPr lang="ru-RU" dirty="0" smtClean="0"/>
                        <a:t>каф. Стоматологии</a:t>
                      </a:r>
                      <a:r>
                        <a:rPr lang="ru-RU" baseline="0" dirty="0" smtClean="0"/>
                        <a:t> ортопедической)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заявка 2020г/1 патент 2020г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Меллин</a:t>
                      </a:r>
                      <a:r>
                        <a:rPr lang="ru-RU" dirty="0" smtClean="0"/>
                        <a:t> Руслан Викторович</a:t>
                      </a:r>
                    </a:p>
                    <a:p>
                      <a:r>
                        <a:rPr lang="ru-RU" dirty="0" smtClean="0"/>
                        <a:t>(аспирант каф. ЧЛХ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baseline="0" dirty="0" err="1" smtClean="0"/>
                        <a:t>стом</a:t>
                      </a:r>
                      <a:r>
                        <a:rPr lang="ru-RU" baseline="0" dirty="0" smtClean="0"/>
                        <a:t>. общей практики)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заявка 2020г/1 патент 2020г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1495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484784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Запросы ФИПС по заявкам на </a:t>
            </a:r>
            <a:r>
              <a:rPr lang="ru-RU" sz="4400" dirty="0" smtClean="0"/>
              <a:t>изобретение за 2020 год</a:t>
            </a:r>
            <a:endParaRPr lang="ru-RU" sz="4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8756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Запросы ФИПС по заявкам на изобретение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Сроки рассмотрения заявок изменились, нет установленного минимального срока как раньше. </a:t>
            </a:r>
          </a:p>
          <a:p>
            <a:r>
              <a:rPr lang="ru-RU" dirty="0" smtClean="0"/>
              <a:t>Минимальный срок экспертизы по существу зависит от сложности заявки, качества ее исполнения и загруженности эксперта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Максимальный срок экспертизы по существу  (до первого запроса) – 1 год</a:t>
            </a:r>
          </a:p>
          <a:p>
            <a:r>
              <a:rPr lang="ru-RU" dirty="0" smtClean="0"/>
              <a:t> Наличие запроса экспертизы зависит от качества описания сущности изобретения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1284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8136904" cy="2520280"/>
          </a:xfr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Результаты патентной деятельности за </a:t>
            </a:r>
            <a:r>
              <a:rPr lang="ru-RU" sz="3600" dirty="0" smtClean="0"/>
              <a:t>2017-2020 </a:t>
            </a:r>
            <a:r>
              <a:rPr lang="ru-RU" sz="3600" dirty="0"/>
              <a:t>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6909419"/>
              </p:ext>
            </p:extLst>
          </p:nvPr>
        </p:nvGraphicFramePr>
        <p:xfrm>
          <a:off x="457200" y="1600200"/>
          <a:ext cx="8229601" cy="446964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92321"/>
                <a:gridCol w="1534592"/>
                <a:gridCol w="1534592"/>
                <a:gridCol w="1484048"/>
                <a:gridCol w="1484048"/>
              </a:tblGrid>
              <a:tr h="702396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2017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2019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2020</a:t>
                      </a:r>
                      <a:endParaRPr lang="ru-RU" sz="2400" dirty="0"/>
                    </a:p>
                  </a:txBody>
                  <a:tcPr anchor="ctr"/>
                </a:tc>
              </a:tr>
              <a:tr h="7023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Подано</a:t>
                      </a:r>
                      <a:r>
                        <a:rPr lang="ru-RU" sz="2400" baseline="0" dirty="0" smtClean="0"/>
                        <a:t> заявок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173193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Получено положительных</a:t>
                      </a:r>
                      <a:r>
                        <a:rPr lang="ru-RU" sz="2400" baseline="0" dirty="0" smtClean="0"/>
                        <a:t> решений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121235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Получено патентов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3009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Количество поданных в ФИПС заявок в 2020 г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3973223"/>
              </p:ext>
            </p:extLst>
          </p:nvPr>
        </p:nvGraphicFramePr>
        <p:xfrm>
          <a:off x="457200" y="1600200"/>
          <a:ext cx="8229600" cy="432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7018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кафедры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заявок</a:t>
                      </a:r>
                      <a:endParaRPr lang="ru-RU" dirty="0"/>
                    </a:p>
                  </a:txBody>
                  <a:tcPr/>
                </a:tc>
              </a:tr>
              <a:tr h="39701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Хирургический факультет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5264">
                <a:tc>
                  <a:txBody>
                    <a:bodyPr/>
                    <a:lstStyle/>
                    <a:p>
                      <a:r>
                        <a:rPr lang="ru-RU" dirty="0" smtClean="0"/>
                        <a:t>Хирургия, урология, эндоскопия и детская хирургия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</a:tr>
              <a:tr h="685264">
                <a:tc>
                  <a:txBody>
                    <a:bodyPr/>
                    <a:lstStyle/>
                    <a:p>
                      <a:r>
                        <a:rPr lang="ru-RU" dirty="0" smtClean="0"/>
                        <a:t>Стоматология</a:t>
                      </a:r>
                      <a:r>
                        <a:rPr lang="ru-RU" baseline="0" dirty="0" smtClean="0"/>
                        <a:t> ортопедическая и ортодонтия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685264">
                <a:tc>
                  <a:txBody>
                    <a:bodyPr/>
                    <a:lstStyle/>
                    <a:p>
                      <a:r>
                        <a:rPr lang="ru-RU" dirty="0" smtClean="0"/>
                        <a:t>Оториноларингология им. профессора А.Н. Зимина +ЧЛХ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685264">
                <a:tc>
                  <a:txBody>
                    <a:bodyPr/>
                    <a:lstStyle/>
                    <a:p>
                      <a:r>
                        <a:rPr lang="ru-RU" dirty="0" smtClean="0"/>
                        <a:t>Челюстно-лицевая</a:t>
                      </a:r>
                      <a:r>
                        <a:rPr lang="ru-RU" baseline="0" dirty="0" smtClean="0"/>
                        <a:t> хирургия и </a:t>
                      </a:r>
                      <a:r>
                        <a:rPr lang="ru-RU" baseline="0" dirty="0" err="1" smtClean="0"/>
                        <a:t>стом.общей</a:t>
                      </a:r>
                      <a:r>
                        <a:rPr lang="ru-RU" baseline="0" dirty="0" smtClean="0"/>
                        <a:t> практики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97018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/>
                </a:tc>
              </a:tr>
              <a:tr h="397018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Планируется к</a:t>
                      </a:r>
                      <a:r>
                        <a:rPr lang="ru-RU" baseline="0" dirty="0" smtClean="0"/>
                        <a:t> подаче до конца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+4*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70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sz="2400" dirty="0" smtClean="0"/>
              <a:t>Количество заявок поданных в ФИПС за 2017-2020гг.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3088373"/>
              </p:ext>
            </p:extLst>
          </p:nvPr>
        </p:nvGraphicFramePr>
        <p:xfrm>
          <a:off x="179512" y="890775"/>
          <a:ext cx="8856985" cy="5716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424"/>
                <a:gridCol w="1107123"/>
                <a:gridCol w="1353150"/>
                <a:gridCol w="1291644"/>
                <a:gridCol w="1291644"/>
              </a:tblGrid>
              <a:tr h="4218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Наименование кафедры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2019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2020</a:t>
                      </a:r>
                      <a:endParaRPr lang="ru-RU" sz="1600" b="1" dirty="0"/>
                    </a:p>
                  </a:txBody>
                  <a:tcPr/>
                </a:tc>
              </a:tr>
              <a:tr h="370261">
                <a:tc>
                  <a:txBody>
                    <a:bodyPr/>
                    <a:lstStyle/>
                    <a:p>
                      <a:pPr algn="ctr"/>
                      <a:r>
                        <a:rPr lang="ru-RU" sz="1200" u="none" dirty="0" smtClean="0"/>
                        <a:t>Хирургия, урология,</a:t>
                      </a:r>
                      <a:r>
                        <a:rPr lang="ru-RU" sz="1200" u="none" baseline="0" dirty="0" smtClean="0"/>
                        <a:t> эндоскопия и детская хир.</a:t>
                      </a:r>
                      <a:endParaRPr lang="ru-RU" sz="12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/>
                        <a:t>3</a:t>
                      </a:r>
                      <a:endParaRPr lang="ru-RU" sz="14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</a:t>
                      </a:r>
                      <a:endParaRPr lang="ru-RU" sz="1400" b="1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/>
                        <a:t>Челюстно-лицевая</a:t>
                      </a:r>
                      <a:r>
                        <a:rPr lang="ru-RU" sz="1400" u="none" baseline="0" dirty="0" smtClean="0"/>
                        <a:t> хирургия</a:t>
                      </a:r>
                      <a:endParaRPr lang="ru-RU" sz="14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/>
                        <a:t>1+1с ЛОР</a:t>
                      </a:r>
                      <a:endParaRPr lang="ru-RU" sz="14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+ 2 с ЛОР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+1 с ЛОР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1+1 с ЛОР</a:t>
                      </a:r>
                      <a:endParaRPr lang="ru-RU" sz="1400" b="1" dirty="0"/>
                    </a:p>
                  </a:txBody>
                  <a:tcPr/>
                </a:tc>
              </a:tr>
              <a:tr h="240784"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/>
                        <a:t>Оториноларингология</a:t>
                      </a:r>
                      <a:endParaRPr lang="ru-RU" sz="14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/>
                        <a:t>1</a:t>
                      </a:r>
                      <a:endParaRPr lang="ru-RU" sz="14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/>
                </a:tc>
              </a:tr>
              <a:tr h="337552"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/>
                        <a:t>Акушерство и гинекология</a:t>
                      </a:r>
                      <a:endParaRPr lang="ru-RU" sz="14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/>
                        <a:t>1</a:t>
                      </a:r>
                      <a:endParaRPr lang="ru-RU" sz="14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/>
                        <a:t>Офтальмология</a:t>
                      </a:r>
                      <a:endParaRPr lang="ru-RU" sz="14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/>
                        <a:t>2</a:t>
                      </a:r>
                      <a:endParaRPr lang="ru-RU" sz="14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+2 с НИЛ</a:t>
                      </a:r>
                      <a:r>
                        <a:rPr lang="ru-RU" sz="1400" baseline="0" dirty="0" smtClean="0"/>
                        <a:t> МБ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</a:tr>
              <a:tr h="2407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Стоматология</a:t>
                      </a:r>
                      <a:r>
                        <a:rPr lang="ru-RU" sz="1400" baseline="0" dirty="0" smtClean="0"/>
                        <a:t> ортопед. и ортодонтия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/>
                        <a:t>-</a:t>
                      </a:r>
                      <a:endParaRPr lang="ru-RU" sz="14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/>
                </a:tc>
              </a:tr>
              <a:tr h="337552"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/>
                        <a:t>Инфекционные болезни</a:t>
                      </a:r>
                      <a:endParaRPr lang="ru-RU" sz="14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/>
                        <a:t>Общая врачебная практика</a:t>
                      </a:r>
                      <a:endParaRPr lang="ru-RU" sz="14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</a:tr>
              <a:tr h="312792"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/>
                        <a:t>Неврология, </a:t>
                      </a:r>
                      <a:r>
                        <a:rPr lang="ru-RU" sz="1400" u="none" dirty="0" err="1" smtClean="0"/>
                        <a:t>мануал.тер.и</a:t>
                      </a:r>
                      <a:r>
                        <a:rPr lang="ru-RU" sz="1400" u="none" dirty="0" smtClean="0"/>
                        <a:t> рефлексотерапия</a:t>
                      </a:r>
                      <a:endParaRPr lang="ru-RU" sz="14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</a:tr>
              <a:tr h="265544"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/>
                        <a:t>Педиатрия и неонатология</a:t>
                      </a:r>
                      <a:endParaRPr lang="ru-RU" sz="14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+1 с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неврол</a:t>
                      </a:r>
                      <a:r>
                        <a:rPr lang="ru-RU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</a:tr>
              <a:tr h="290304"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err="1" smtClean="0"/>
                        <a:t>Фтизиопульмонология</a:t>
                      </a:r>
                      <a:endParaRPr lang="ru-RU" sz="14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+1 с НИЛ МБ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/>
                        <a:t>Терапия </a:t>
                      </a:r>
                      <a:endParaRPr lang="ru-RU" sz="14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+2 с НИЛ МБ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+2 с НИЛ МБ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</a:tr>
              <a:tr h="267816"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/>
                        <a:t>Лечебная </a:t>
                      </a:r>
                      <a:r>
                        <a:rPr lang="ru-RU" sz="1400" b="0" u="none" dirty="0" err="1" smtClean="0"/>
                        <a:t>физ-ра</a:t>
                      </a:r>
                      <a:r>
                        <a:rPr lang="ru-RU" sz="1400" b="0" u="none" dirty="0" smtClean="0"/>
                        <a:t> и физиотерапия</a:t>
                      </a:r>
                      <a:endParaRPr lang="ru-RU" sz="14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</a:t>
                      </a:r>
                      <a:endParaRPr lang="ru-RU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</a:tr>
              <a:tr h="292576"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/>
                        <a:t>Гигиена, эпидемиология и ЗОЖ</a:t>
                      </a:r>
                      <a:endParaRPr lang="ru-RU" sz="14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</a:t>
                      </a:r>
                      <a:endParaRPr lang="ru-RU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</a:tr>
              <a:tr h="317336"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/>
                        <a:t>Лучевая диагностика</a:t>
                      </a:r>
                      <a:endParaRPr lang="ru-RU" sz="14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</a:t>
                      </a:r>
                      <a:endParaRPr lang="ru-RU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4106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Количество заявок поданных в ФИПС за </a:t>
            </a:r>
            <a:r>
              <a:rPr lang="ru-RU" sz="3600" dirty="0" smtClean="0"/>
              <a:t>2017-2020гг</a:t>
            </a:r>
            <a:r>
              <a:rPr lang="ru-RU" sz="3600" dirty="0"/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25465008"/>
              </p:ext>
            </p:extLst>
          </p:nvPr>
        </p:nvGraphicFramePr>
        <p:xfrm>
          <a:off x="457200" y="160020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лаборатории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заявок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2020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НИЛ молекулярной биологии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+1</a:t>
                      </a:r>
                      <a:r>
                        <a:rPr lang="ru-RU" b="1" baseline="0" dirty="0" smtClean="0"/>
                        <a:t> (план)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НИЛ </a:t>
                      </a:r>
                      <a:r>
                        <a:rPr lang="ru-RU" dirty="0" err="1" smtClean="0"/>
                        <a:t>патанатомии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3542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ru-RU" sz="3600" dirty="0"/>
              <a:t>Патентная </a:t>
            </a:r>
            <a:r>
              <a:rPr lang="ru-RU" sz="3600" dirty="0" smtClean="0"/>
              <a:t>деятельность хирургического факультета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71181393"/>
              </p:ext>
            </p:extLst>
          </p:nvPr>
        </p:nvGraphicFramePr>
        <p:xfrm>
          <a:off x="323528" y="1556792"/>
          <a:ext cx="8712968" cy="5250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576"/>
                <a:gridCol w="1259570"/>
                <a:gridCol w="861810"/>
                <a:gridCol w="1136506"/>
                <a:gridCol w="1136506"/>
              </a:tblGrid>
              <a:tr h="3772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Хирургический факультет</a:t>
                      </a:r>
                      <a:endParaRPr lang="ru-RU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/>
                        <a:t>Количество патентов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3772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Кафедра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2019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2020</a:t>
                      </a:r>
                      <a:endParaRPr lang="ru-RU" sz="1600" b="1" dirty="0"/>
                    </a:p>
                  </a:txBody>
                  <a:tcPr/>
                </a:tc>
              </a:tr>
              <a:tr h="3772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Акушерство и гинекология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3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3772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Оториноларингология </a:t>
                      </a:r>
                      <a:r>
                        <a:rPr lang="ru-RU" sz="1600" dirty="0" err="1" smtClean="0"/>
                        <a:t>им.проф</a:t>
                      </a:r>
                      <a:r>
                        <a:rPr lang="ru-RU" sz="1600" dirty="0" smtClean="0"/>
                        <a:t>. Зимина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+1</a:t>
                      </a:r>
                      <a:r>
                        <a:rPr lang="ru-RU" sz="1600" baseline="0" dirty="0" smtClean="0"/>
                        <a:t> с </a:t>
                      </a:r>
                      <a:r>
                        <a:rPr lang="ru-RU" sz="1600" baseline="0" dirty="0" err="1" smtClean="0"/>
                        <a:t>дермат</a:t>
                      </a:r>
                      <a:r>
                        <a:rPr lang="ru-RU" sz="1600" baseline="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/>
                </a:tc>
              </a:tr>
              <a:tr h="65118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Хирургия,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урология,эндоскопия</a:t>
                      </a:r>
                      <a:r>
                        <a:rPr lang="ru-RU" sz="1600" baseline="0" dirty="0" smtClean="0"/>
                        <a:t> и детская хирургия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3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9302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ЧЛХ и стоматология общей</a:t>
                      </a:r>
                      <a:r>
                        <a:rPr lang="ru-RU" sz="1600" baseline="0" dirty="0" smtClean="0"/>
                        <a:t> практики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1+1 совместно с ЛОР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 + 2</a:t>
                      </a:r>
                      <a:r>
                        <a:rPr lang="ru-RU" sz="1600" b="0" baseline="0" dirty="0" smtClean="0"/>
                        <a:t> совместно с ЛОР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1+1 с ЛОР</a:t>
                      </a:r>
                      <a:endParaRPr lang="ru-RU" sz="1600" b="1" dirty="0"/>
                    </a:p>
                  </a:txBody>
                  <a:tcPr/>
                </a:tc>
              </a:tr>
              <a:tr h="51733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Офтальмология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2 совместно с НИЛ</a:t>
                      </a:r>
                      <a:r>
                        <a:rPr lang="ru-RU" sz="1600" b="0" baseline="0" dirty="0" smtClean="0"/>
                        <a:t> МБ</a:t>
                      </a:r>
                      <a:endParaRPr lang="ru-RU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-</a:t>
                      </a:r>
                    </a:p>
                  </a:txBody>
                  <a:tcPr/>
                </a:tc>
              </a:tr>
              <a:tr h="3772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Травматология</a:t>
                      </a:r>
                      <a:r>
                        <a:rPr lang="ru-RU" sz="1600" baseline="0" dirty="0" smtClean="0"/>
                        <a:t> и ортопедия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3772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Анестезиология и реаниматология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614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pPr>
              <a:lnSpc>
                <a:spcPts val="4100"/>
              </a:lnSpc>
            </a:pPr>
            <a:r>
              <a:rPr lang="ru-RU" sz="2800" dirty="0"/>
              <a:t>Патентная </a:t>
            </a:r>
            <a:r>
              <a:rPr lang="ru-RU" sz="2800" dirty="0" smtClean="0"/>
              <a:t>деятельность терапевтического и медико-диагностического факультетов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37358950"/>
              </p:ext>
            </p:extLst>
          </p:nvPr>
        </p:nvGraphicFramePr>
        <p:xfrm>
          <a:off x="179512" y="1340765"/>
          <a:ext cx="8712968" cy="5288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852"/>
                <a:gridCol w="1297676"/>
                <a:gridCol w="1297676"/>
                <a:gridCol w="1235882"/>
                <a:gridCol w="1235882"/>
              </a:tblGrid>
              <a:tr h="372473"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0" baseline="0" dirty="0" smtClean="0"/>
                        <a:t>Количество патентов</a:t>
                      </a:r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Кафедра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2017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2018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2019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2020</a:t>
                      </a:r>
                      <a:endParaRPr lang="ru-RU" sz="1600" b="1" dirty="0"/>
                    </a:p>
                  </a:txBody>
                  <a:tcPr/>
                </a:tc>
              </a:tr>
              <a:tr h="642898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Неврология, </a:t>
                      </a:r>
                      <a:r>
                        <a:rPr lang="ru-RU" sz="1600" b="0" dirty="0" err="1" smtClean="0"/>
                        <a:t>мануал.тер</a:t>
                      </a:r>
                      <a:r>
                        <a:rPr lang="ru-RU" sz="1600" b="0" dirty="0" smtClean="0"/>
                        <a:t>. и рефлексотерапия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-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Инфекционные болезни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-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Общая врачебная практика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-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Лечебная</a:t>
                      </a:r>
                      <a:r>
                        <a:rPr lang="ru-RU" sz="1600" b="0" baseline="0" dirty="0" smtClean="0"/>
                        <a:t> </a:t>
                      </a:r>
                      <a:r>
                        <a:rPr lang="ru-RU" sz="1600" b="0" baseline="0" dirty="0" err="1" smtClean="0"/>
                        <a:t>физ-ра</a:t>
                      </a:r>
                      <a:r>
                        <a:rPr lang="ru-RU" sz="1600" b="0" baseline="0" dirty="0" smtClean="0"/>
                        <a:t> и физиотерапия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Кардиология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-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 smtClean="0"/>
                        <a:t>Дерматовенерология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-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 smtClean="0"/>
                        <a:t>Фтизиопульмонология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-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-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400" b="1" baseline="0" dirty="0" smtClean="0"/>
                        <a:t>с НИЛ МБ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Терапия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+2</a:t>
                      </a:r>
                      <a:r>
                        <a:rPr lang="ru-RU" sz="1200" b="0" baseline="0" dirty="0" smtClean="0"/>
                        <a:t> с НИЛ МБ</a:t>
                      </a:r>
                    </a:p>
                    <a:p>
                      <a:pPr algn="ctr"/>
                      <a:r>
                        <a:rPr lang="ru-RU" sz="1200" b="0" baseline="0" dirty="0" smtClean="0"/>
                        <a:t>+1 с </a:t>
                      </a:r>
                      <a:r>
                        <a:rPr lang="ru-RU" sz="1200" b="0" baseline="0" dirty="0" err="1" smtClean="0"/>
                        <a:t>кардиол</a:t>
                      </a:r>
                      <a:r>
                        <a:rPr lang="ru-RU" sz="1200" b="0" baseline="0" dirty="0" smtClean="0"/>
                        <a:t>.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+2</a:t>
                      </a:r>
                      <a:r>
                        <a:rPr lang="ru-RU" sz="1600" b="0" baseline="0" dirty="0" smtClean="0"/>
                        <a:t> </a:t>
                      </a:r>
                      <a:r>
                        <a:rPr lang="ru-RU" sz="1400" b="0" baseline="0" dirty="0" smtClean="0"/>
                        <a:t>с НИЛ МБ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1 </a:t>
                      </a:r>
                      <a:r>
                        <a:rPr lang="ru-RU" sz="1400" b="1" baseline="0" dirty="0" smtClean="0"/>
                        <a:t>с НИЛ МБ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-</a:t>
                      </a:r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/>
                        <a:t>Педиатрия и </a:t>
                      </a:r>
                      <a:r>
                        <a:rPr lang="ru-RU" sz="1600" b="0" u="none" dirty="0" err="1" smtClean="0"/>
                        <a:t>неонатология</a:t>
                      </a:r>
                      <a:endParaRPr lang="ru-RU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-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-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</a:t>
                      </a:r>
                      <a:endParaRPr lang="ru-RU" sz="1600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Гигиена,</a:t>
                      </a:r>
                      <a:r>
                        <a:rPr lang="ru-RU" sz="1600" b="0" baseline="0" dirty="0" smtClean="0"/>
                        <a:t> эпидемиология и ЗОЖ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-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Лучевая диагностика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-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081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Патентная </a:t>
            </a:r>
            <a:r>
              <a:rPr lang="ru-RU" dirty="0" smtClean="0"/>
              <a:t>деятельность</a:t>
            </a:r>
            <a:br>
              <a:rPr lang="ru-RU" dirty="0" smtClean="0"/>
            </a:br>
            <a:r>
              <a:rPr lang="ru-RU" dirty="0" smtClean="0"/>
              <a:t>лабораторий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1043712"/>
              </p:ext>
            </p:extLst>
          </p:nvPr>
        </p:nvGraphicFramePr>
        <p:xfrm>
          <a:off x="457200" y="160020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лаборатории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2400" dirty="0" smtClean="0"/>
                        <a:t>Количество</a:t>
                      </a:r>
                      <a:r>
                        <a:rPr lang="ru-RU" sz="2400" baseline="0" dirty="0" smtClean="0"/>
                        <a:t> патентов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НИЛ молекулярной биологии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НИЛ </a:t>
                      </a:r>
                      <a:r>
                        <a:rPr lang="ru-RU" dirty="0" err="1" smtClean="0"/>
                        <a:t>патанатомии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887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146304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Патентная деятельность факультетов и лабораторий за 2020 г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11921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2788</TotalTime>
  <Words>725</Words>
  <Application>Microsoft Office PowerPoint</Application>
  <PresentationFormat>Экран (4:3)</PresentationFormat>
  <Paragraphs>319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Отчет о патентной и изобретательской работе  2020г</vt:lpstr>
      <vt:lpstr>Результаты патентной деятельности за 2017-2020 год</vt:lpstr>
      <vt:lpstr>Количество поданных в ФИПС заявок в 2020 г</vt:lpstr>
      <vt:lpstr>Количество заявок поданных в ФИПС за 2017-2020гг.</vt:lpstr>
      <vt:lpstr>Количество заявок поданных в ФИПС за 2017-2020гг.</vt:lpstr>
      <vt:lpstr>Патентная деятельность хирургического факультета</vt:lpstr>
      <vt:lpstr>Патентная деятельность терапевтического и медико-диагностического факультетов</vt:lpstr>
      <vt:lpstr>Патентная деятельность лабораторий</vt:lpstr>
      <vt:lpstr>Патентная деятельность факультетов и лабораторий за 2020 г</vt:lpstr>
      <vt:lpstr>Патентная деятельность факультетов и лабораторий за 2017-2020 г.</vt:lpstr>
      <vt:lpstr>Патентная деятельность факультетов и лабораторий за 2017-2020 г.</vt:lpstr>
      <vt:lpstr>Патентная деятельность факультетов и лабораторий за 2017-2020 г.</vt:lpstr>
      <vt:lpstr> Изобретатели  2020 года</vt:lpstr>
      <vt:lpstr>Изобретатели среди ординаторов и аспирантов 2020г.</vt:lpstr>
      <vt:lpstr>Запросы ФИПС по заявкам на изобретение за 2020 год</vt:lpstr>
      <vt:lpstr>Запросы ФИПС по заявкам на изобретение</vt:lpstr>
      <vt:lpstr>Спасибо за внимание!</vt:lpstr>
    </vt:vector>
  </TitlesOfParts>
  <Company>NGIUV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Патентный</dc:creator>
  <cp:lastModifiedBy>Патентный отдел</cp:lastModifiedBy>
  <cp:revision>212</cp:revision>
  <cp:lastPrinted>2019-12-19T08:53:51Z</cp:lastPrinted>
  <dcterms:created xsi:type="dcterms:W3CDTF">2017-10-06T06:17:34Z</dcterms:created>
  <dcterms:modified xsi:type="dcterms:W3CDTF">2020-11-19T10:31:11Z</dcterms:modified>
</cp:coreProperties>
</file>