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8" r:id="rId3"/>
    <p:sldMasterId id="2147483730" r:id="rId4"/>
  </p:sldMasterIdLst>
  <p:notesMasterIdLst>
    <p:notesMasterId r:id="rId20"/>
  </p:notesMasterIdLst>
  <p:sldIdLst>
    <p:sldId id="905" r:id="rId5"/>
    <p:sldId id="935" r:id="rId6"/>
    <p:sldId id="939" r:id="rId7"/>
    <p:sldId id="912" r:id="rId8"/>
    <p:sldId id="918" r:id="rId9"/>
    <p:sldId id="919" r:id="rId10"/>
    <p:sldId id="920" r:id="rId11"/>
    <p:sldId id="921" r:id="rId12"/>
    <p:sldId id="904" r:id="rId13"/>
    <p:sldId id="937" r:id="rId14"/>
    <p:sldId id="910" r:id="rId15"/>
    <p:sldId id="911" r:id="rId16"/>
    <p:sldId id="913" r:id="rId17"/>
    <p:sldId id="914" r:id="rId18"/>
    <p:sldId id="909" r:id="rId19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4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oogle%20Photos%20Backup\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Лист1!$Q$2:$Q$30</c:f>
              <c:strCache>
                <c:ptCount val="29"/>
                <c:pt idx="0">
                  <c:v>Невролог</c:v>
                </c:pt>
                <c:pt idx="1">
                  <c:v>Кардиолог</c:v>
                </c:pt>
                <c:pt idx="2">
                  <c:v>Детский кардиолог</c:v>
                </c:pt>
                <c:pt idx="3">
                  <c:v>Терапевт</c:v>
                </c:pt>
                <c:pt idx="4">
                  <c:v>Участковвый терапевт</c:v>
                </c:pt>
                <c:pt idx="5">
                  <c:v>Гематолог</c:v>
                </c:pt>
                <c:pt idx="6">
                  <c:v>Радиолог</c:v>
                </c:pt>
                <c:pt idx="7">
                  <c:v>Дерматовенеролог</c:v>
                </c:pt>
                <c:pt idx="8">
                  <c:v>Гастроэнтеролог</c:v>
                </c:pt>
                <c:pt idx="9">
                  <c:v>Пульионолог</c:v>
                </c:pt>
                <c:pt idx="10">
                  <c:v>Эндокринолог</c:v>
                </c:pt>
                <c:pt idx="11">
                  <c:v>Отоляринголог</c:v>
                </c:pt>
                <c:pt idx="12">
                  <c:v>Педиатр</c:v>
                </c:pt>
                <c:pt idx="13">
                  <c:v>Акушер - гинеколог</c:v>
                </c:pt>
                <c:pt idx="14">
                  <c:v>Неонатолог</c:v>
                </c:pt>
                <c:pt idx="15">
                  <c:v>Травматолог - ортопед</c:v>
                </c:pt>
                <c:pt idx="16">
                  <c:v>Хирург</c:v>
                </c:pt>
                <c:pt idx="17">
                  <c:v>Детский хирург</c:v>
                </c:pt>
                <c:pt idx="18">
                  <c:v>Сердечно - сосудистый хирург</c:v>
                </c:pt>
                <c:pt idx="19">
                  <c:v>Нейрохирург</c:v>
                </c:pt>
                <c:pt idx="20">
                  <c:v>Уролог</c:v>
                </c:pt>
                <c:pt idx="21">
                  <c:v>Анестезиоог - реаниматолог</c:v>
                </c:pt>
                <c:pt idx="22">
                  <c:v>Психиатр</c:v>
                </c:pt>
                <c:pt idx="23">
                  <c:v>Психотерапевт</c:v>
                </c:pt>
                <c:pt idx="24">
                  <c:v>Рефлексотерапевт</c:v>
                </c:pt>
                <c:pt idx="25">
                  <c:v>Мануальный терапевт</c:v>
                </c:pt>
                <c:pt idx="26">
                  <c:v>Функциональная диагностика</c:v>
                </c:pt>
                <c:pt idx="27">
                  <c:v>УЗИ</c:v>
                </c:pt>
                <c:pt idx="28">
                  <c:v>Диетолог</c:v>
                </c:pt>
              </c:strCache>
            </c:strRef>
          </c:cat>
          <c:val>
            <c:numRef>
              <c:f>Лист1!$R$2:$R$30</c:f>
              <c:numCache>
                <c:formatCode>General</c:formatCode>
                <c:ptCount val="29"/>
                <c:pt idx="0">
                  <c:v>182</c:v>
                </c:pt>
                <c:pt idx="1">
                  <c:v>65</c:v>
                </c:pt>
                <c:pt idx="2">
                  <c:v>2</c:v>
                </c:pt>
                <c:pt idx="3">
                  <c:v>32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38</c:v>
                </c:pt>
                <c:pt idx="13">
                  <c:v>7</c:v>
                </c:pt>
                <c:pt idx="14">
                  <c:v>3</c:v>
                </c:pt>
                <c:pt idx="15">
                  <c:v>64</c:v>
                </c:pt>
                <c:pt idx="16">
                  <c:v>11</c:v>
                </c:pt>
                <c:pt idx="17">
                  <c:v>4</c:v>
                </c:pt>
                <c:pt idx="18">
                  <c:v>2</c:v>
                </c:pt>
                <c:pt idx="19">
                  <c:v>12</c:v>
                </c:pt>
                <c:pt idx="20">
                  <c:v>2</c:v>
                </c:pt>
                <c:pt idx="21">
                  <c:v>1</c:v>
                </c:pt>
                <c:pt idx="22">
                  <c:v>3</c:v>
                </c:pt>
                <c:pt idx="23">
                  <c:v>2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BE-4621-A068-C19B447AD8D1}"/>
            </c:ext>
          </c:extLst>
        </c:ser>
        <c:gapWidth val="182"/>
        <c:axId val="34962816"/>
        <c:axId val="35793152"/>
      </c:barChart>
      <c:catAx>
        <c:axId val="349628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93152"/>
        <c:crosses val="autoZero"/>
        <c:auto val="1"/>
        <c:lblAlgn val="ctr"/>
        <c:lblOffset val="100"/>
      </c:catAx>
      <c:valAx>
        <c:axId val="357931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6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9F6349-2323-4270-8AFC-173C166188C3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381E53-96F0-4876-A088-3022CF484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BF2F-20BB-4A76-A098-1BEF61885396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05CB-21C3-4BF8-BC7C-45F5E4465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64D3-6B63-4838-AA93-BCF56BC05731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2630-BD82-4A1A-A943-67B739515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9265-4C52-4BB1-AC94-9F0208750C5A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5FD1-3179-4184-A761-3763296DF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73583"/>
                </a:solidFill>
              </a:defRPr>
            </a:lvl1pPr>
          </a:lstStyle>
          <a:p>
            <a:pPr>
              <a:defRPr/>
            </a:pPr>
            <a:fld id="{AA0954E2-AEC5-4EA3-829C-72AE78DD2B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25F8-04A5-454E-B1D4-F5040766191A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BE2D-20A5-46BD-B2FA-6EF024FDB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5F35-770B-4BEC-A980-917375BEE250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889E-EF26-425E-BEFD-0358AB0CE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2F97-9430-4AEE-9D80-BDA993AE2100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8BE2A-A788-4429-A773-F48C2D96D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463C-D378-474A-A316-4B25E491CEB8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7807-E92B-432C-B40E-F7B608692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FD685-1A91-440D-829E-BF44E01E5817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4DB2-E8A8-45E9-B5CD-863197D7A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B489-3A42-4EE1-AC57-116F3A68C1A1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1045-14F6-4D9A-AD40-746FC9EDB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70AA-4B3C-496D-8D25-CC0F1DDB6ED6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7EF3-0744-436D-94BD-8DEFF299A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16F8-3EC6-45CA-8940-0C7F80486012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F2E0-968A-4701-94A1-EA71A7794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0A6B-E3E0-489C-882C-507A83C3409F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19FA7-077B-46B2-9196-84FC334B4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C4054-A070-418C-9963-45A1D4B2A3B8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954B-9523-4D96-8D90-84EC6819C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06CF-EF0E-4C7D-892A-7994CE7AEE75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FAB6-92AE-4B52-B651-915E5B9F7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BB80-AC48-46FD-A153-23210EB8DD3A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9372-C7DC-47E4-9ACA-95855E01A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2F14-BA78-407D-8E19-7AEDC07576CD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5C288-9063-4188-82D2-03A07B246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7A7F-1552-40C9-8924-356A2329317F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DFFC-A4EB-41B3-B005-3F9C9B27B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78B2-7B3A-46B8-A5DA-B06D64B86616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6EFF-F6A8-4620-9082-E5F26C0DC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71B2-5AF1-49D2-9B47-953073ED0A00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5177-EFC0-4FE1-8E47-5B089717B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CB406-8484-4D6B-ABE2-501EF00D6F19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936C6-DA96-4607-9736-4E8AC41CB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99B8-51FF-4FF0-8669-85AF0AD0BCF8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5125-DB16-4E20-8BAC-C5BB6193E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356F-C2D8-4D00-A35E-B6C557F95BD6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0EA2-4EAD-4141-A843-8F374D6CF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2BCE-1BB7-4A04-9090-641EB07616E8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A369-A7E7-4DAD-9F81-EBF92C4DD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5F2EF-6996-4663-9314-7B85B3894233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6EA9-9D32-45B0-BD24-B95873A3F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AACB-A705-4C04-A5FA-FA512AB9A65D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784A-0A75-4D43-9699-D6DD4653C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96FA-B4FE-4832-8EBB-85F54D8F8168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4828-A2D5-4963-AD76-0E88CD49D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11C5-D521-4EE4-A9CC-1478979329F6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C127-2C17-40EF-9784-CA375E90E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FD01-ED1F-47E3-883D-EB2DA191E8F3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5432-755C-4DFE-8D6B-1CFDB27A6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8CFE-E123-487E-B745-1EEC2ABD339E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8522-0B5C-4118-8258-DD7C3266B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CD5F-450D-4E11-AEF9-AB81C14E4AB9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C9E3-8788-477F-9F39-48214AF5B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AA041-D41B-4DD2-8D1E-CBCD63F3A416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99B07-79B0-47E9-8362-A5DE74C2E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A84B-8083-4E63-86A0-63FC6CF179BE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F450-2654-4D1F-A55F-1878DDE30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01042-5735-4754-B31C-716185B25757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A603-5CC1-4267-9E7C-0002208F2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3919EB-0726-4033-9572-1CAAB3566A43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C9A8E1-537E-4BC4-8448-EB64761B7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  <p:sldLayoutId id="2147483777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CA6FFE-36E3-46E1-AF31-13790F186DC5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8666FD-BDFA-49F7-A662-87B899A18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lis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55" r:id="rId11"/>
    <p:sldLayoutId id="2147483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340F581-3E91-4ABF-B158-EE9A88F2BF92}" type="datetimeFigureOut">
              <a:rPr lang="ru-RU"/>
              <a:pPr>
                <a:defRPr/>
              </a:pPr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549410-5D0C-4C54-8C5A-9FF93B237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4" r:id="rId3"/>
    <p:sldLayoutId id="2147483773" r:id="rId4"/>
    <p:sldLayoutId id="2147483772" r:id="rId5"/>
    <p:sldLayoutId id="2147483771" r:id="rId6"/>
    <p:sldLayoutId id="2147483770" r:id="rId7"/>
    <p:sldLayoutId id="2147483769" r:id="rId8"/>
    <p:sldLayoutId id="2147483768" r:id="rId9"/>
    <p:sldLayoutId id="2147483767" r:id="rId10"/>
    <p:sldLayoutId id="214748376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/>
              <a:t>Отчет кафедры </a:t>
            </a:r>
            <a:r>
              <a:rPr lang="ru-RU" sz="4000" b="1" dirty="0"/>
              <a:t>медицинской реабилитации и рефлексотерапии Новокузнецкого </a:t>
            </a:r>
            <a:r>
              <a:rPr lang="ru-RU" sz="4000" b="1" dirty="0" err="1"/>
              <a:t>ГИУВа</a:t>
            </a:r>
            <a:r>
              <a:rPr lang="ru-RU" sz="4000" b="1" dirty="0"/>
              <a:t> – филиала ФБГОУ ДПО «РМАНПО» МЗ РФ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 2015 </a:t>
            </a:r>
            <a:r>
              <a:rPr lang="ru-RU" sz="4000" b="1"/>
              <a:t>по </a:t>
            </a:r>
            <a:r>
              <a:rPr lang="ru-RU" sz="4000" b="1" smtClean="0"/>
              <a:t>2019 </a:t>
            </a:r>
            <a:r>
              <a:rPr lang="ru-RU" sz="4000" b="1" dirty="0"/>
              <a:t>г.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Заведующая кафедрой медицинской реабилитации и рефлексотерапии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НГИУВ </a:t>
            </a:r>
            <a:r>
              <a:rPr lang="ru-RU" dirty="0"/>
              <a:t>– филиал ФГБОУ ДПО «РМАНПО» Минздрава России,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к</a:t>
            </a:r>
            <a:r>
              <a:rPr lang="ru-RU" dirty="0"/>
              <a:t>. м. н., доцент </a:t>
            </a:r>
            <a:r>
              <a:rPr lang="ru-RU" b="1" dirty="0"/>
              <a:t>Жестикова Марина </a:t>
            </a:r>
            <a:r>
              <a:rPr lang="ru-RU" b="1" dirty="0" smtClean="0"/>
              <a:t>Григорьевна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ЭРГОТЕРАПИЯ И ТЕХНИЧЕСКИЕ СРЕДСТВА РЕАБИЛИТАЦИИ.  Автор Иржи Вотова. Культурный перевод Л. В. Сытин, М. Г. Жестикова, Е. А. Полукароа,                        Е. М. Васильченко, г. Новокузнецк, 2019 г.</a:t>
            </a:r>
          </a:p>
        </p:txBody>
      </p:sp>
      <p:pic>
        <p:nvPicPr>
          <p:cNvPr id="6246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5575" y="1865313"/>
            <a:ext cx="3644900" cy="48609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555750"/>
            <a:ext cx="10515600" cy="462121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Миненков</a:t>
            </a:r>
            <a:r>
              <a:rPr lang="ru-RU" dirty="0"/>
              <a:t> В</a:t>
            </a:r>
            <a:r>
              <a:rPr lang="ru-RU" dirty="0" smtClean="0"/>
              <a:t>. А</a:t>
            </a:r>
            <a:r>
              <a:rPr lang="ru-RU" dirty="0"/>
              <a:t>., Шмидт </a:t>
            </a:r>
            <a:r>
              <a:rPr lang="ru-RU" dirty="0" smtClean="0"/>
              <a:t>И. Р</a:t>
            </a:r>
            <a:r>
              <a:rPr lang="ru-RU" dirty="0"/>
              <a:t>., Ван </a:t>
            </a:r>
            <a:r>
              <a:rPr lang="ru-RU" dirty="0" err="1"/>
              <a:t>Вай</a:t>
            </a:r>
            <a:r>
              <a:rPr lang="ru-RU" dirty="0"/>
              <a:t> – </a:t>
            </a:r>
            <a:r>
              <a:rPr lang="ru-RU" dirty="0" err="1"/>
              <a:t>Чен</a:t>
            </a:r>
            <a:r>
              <a:rPr lang="ru-RU" dirty="0"/>
              <a:t>, Жестикова  М. Г., Киселев Н. Ю. </a:t>
            </a:r>
            <a:r>
              <a:rPr lang="ru-RU" dirty="0" err="1"/>
              <a:t>Зорькин</a:t>
            </a:r>
            <a:r>
              <a:rPr lang="ru-RU" dirty="0"/>
              <a:t> И. И. </a:t>
            </a:r>
            <a:r>
              <a:rPr lang="ru-RU" dirty="0" smtClean="0"/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ru-RU" b="1" dirty="0" smtClean="0"/>
              <a:t>Нейропсихологическая </a:t>
            </a:r>
            <a:r>
              <a:rPr lang="ru-RU" b="1" dirty="0"/>
              <a:t>реабилитация. </a:t>
            </a:r>
            <a:r>
              <a:rPr lang="ru-RU" dirty="0" smtClean="0"/>
              <a:t>Учебно-методическое </a:t>
            </a:r>
            <a:r>
              <a:rPr lang="ru-RU" dirty="0"/>
              <a:t>пособие. – ГБОУ ДПО «Новокузнецкий ГИУВ» МЗ РФ, 2014 – 111 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Сытин </a:t>
            </a:r>
            <a:r>
              <a:rPr lang="ru-RU" dirty="0"/>
              <a:t>Л.В., Жестикова М.Г.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Контрольные </a:t>
            </a:r>
            <a:r>
              <a:rPr lang="ru-RU" b="1" dirty="0"/>
              <a:t>тесты по «Основам комплексной </a:t>
            </a:r>
            <a:r>
              <a:rPr lang="ru-RU" b="1" dirty="0" smtClean="0"/>
              <a:t>реабилитации     больных </a:t>
            </a:r>
            <a:r>
              <a:rPr lang="ru-RU" b="1" dirty="0"/>
              <a:t>и инвалидов». </a:t>
            </a:r>
            <a:r>
              <a:rPr lang="ru-RU" b="1" dirty="0" smtClean="0"/>
              <a:t> </a:t>
            </a:r>
            <a:r>
              <a:rPr lang="ru-RU" dirty="0" smtClean="0"/>
              <a:t>Новокузнецк</a:t>
            </a:r>
            <a:r>
              <a:rPr lang="ru-RU" dirty="0"/>
              <a:t>, 2016 – 46 с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Васильченко Е. М., Жестикова М. Г.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Применение инструментов МКФ в практике МР в условиях стационара на модели пациентов с ТБСМ.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Учебно-методическое пособие. – ГБОУ ДПО «Новокузнецкий ГИУВ» МЗ РФ, </a:t>
            </a:r>
            <a:r>
              <a:rPr lang="ru-RU" dirty="0" smtClean="0"/>
              <a:t>2019 </a:t>
            </a:r>
            <a:r>
              <a:rPr lang="ru-RU" dirty="0"/>
              <a:t>– </a:t>
            </a:r>
            <a:r>
              <a:rPr lang="ru-RU" dirty="0" smtClean="0"/>
              <a:t>65 </a:t>
            </a:r>
            <a:r>
              <a:rPr lang="ru-RU" dirty="0"/>
              <a:t>с.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634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Методические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 2015 по 2019 годы сотрудниками кафедры всего опубликовано 42 статьи и тезиса, в том числе в центральной печати рецензируемых ВАК – 20. </a:t>
            </a:r>
          </a:p>
          <a:p>
            <a:r>
              <a:rPr lang="ru-RU" smtClean="0"/>
              <a:t>Сделано докладов на научных форумах разного уровня: региональных, межрегиональных, областных, Всероссийских, с международным участием, краевых, зарубежных – 50. </a:t>
            </a:r>
          </a:p>
          <a:p>
            <a:r>
              <a:rPr lang="ru-RU" smtClean="0"/>
              <a:t>Проведено научно-практических конференций – 15.</a:t>
            </a:r>
          </a:p>
        </p:txBody>
      </p:sp>
      <p:sp>
        <p:nvSpPr>
          <p:cNvPr id="645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Публикации, доклады, выступления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При активном участии кафедры в 2015 году создано Кузбасское отделение Союза реабилитологов России (КО СРР), на котором </a:t>
            </a:r>
          </a:p>
          <a:p>
            <a:r>
              <a:rPr lang="ru-RU" smtClean="0"/>
              <a:t>доцент кафедры, к. м. н.  </a:t>
            </a:r>
            <a:r>
              <a:rPr lang="ru-RU" b="1" smtClean="0"/>
              <a:t>Васильченко Елена Михайловна </a:t>
            </a:r>
            <a:r>
              <a:rPr lang="ru-RU" smtClean="0"/>
              <a:t>избрана президентом, </a:t>
            </a:r>
          </a:p>
          <a:p>
            <a:r>
              <a:rPr lang="ru-RU" smtClean="0"/>
              <a:t>Почетный доцент кафедры, к. м. н. Сытин Лев Владимирович  являеться вице президентом КО СРР, </a:t>
            </a:r>
          </a:p>
          <a:p>
            <a:r>
              <a:rPr lang="ru-RU" smtClean="0"/>
              <a:t>заведующая кафедрой, к. м. н., доцент </a:t>
            </a:r>
            <a:r>
              <a:rPr lang="ru-RU" b="1" smtClean="0"/>
              <a:t>Жестикова Марина Григорьевна</a:t>
            </a:r>
            <a:r>
              <a:rPr lang="ru-RU" smtClean="0"/>
              <a:t> – секретарём КО СРР.</a:t>
            </a:r>
          </a:p>
        </p:txBody>
      </p:sp>
      <p:sp>
        <p:nvSpPr>
          <p:cNvPr id="655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Общественные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Развитие Государственной системы реабилитации сегодня является важнейшей </a:t>
            </a:r>
            <a:r>
              <a:rPr lang="ru-RU" dirty="0" smtClean="0"/>
              <a:t>задачей </a:t>
            </a:r>
            <a:r>
              <a:rPr lang="ru-RU" dirty="0"/>
              <a:t>отечественного здравоохранения, т.к. совершенствование медицинской реабилитации вносит </a:t>
            </a:r>
            <a:r>
              <a:rPr lang="ru-RU" dirty="0" smtClean="0"/>
              <a:t>весомый </a:t>
            </a:r>
            <a:r>
              <a:rPr lang="ru-RU" dirty="0"/>
              <a:t>вклад </a:t>
            </a:r>
            <a:r>
              <a:rPr lang="ru-RU" dirty="0" smtClean="0"/>
              <a:t>в </a:t>
            </a:r>
            <a:r>
              <a:rPr lang="ru-RU" dirty="0"/>
              <a:t>сокращение инвалидности, </a:t>
            </a:r>
            <a:r>
              <a:rPr lang="ru-RU" dirty="0" smtClean="0"/>
              <a:t>в улучшение </a:t>
            </a:r>
            <a:r>
              <a:rPr lang="ru-RU" dirty="0"/>
              <a:t>экономики Российской Федерации.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Минздрав России в рамках реформирования непрерывного дополнительного </a:t>
            </a:r>
            <a:r>
              <a:rPr lang="ru-RU" dirty="0" smtClean="0"/>
              <a:t>медицинского </a:t>
            </a:r>
            <a:r>
              <a:rPr lang="ru-RU" dirty="0"/>
              <a:t>образования в ближайшее время планирует введение новых медицинских </a:t>
            </a:r>
            <a:r>
              <a:rPr lang="ru-RU" dirty="0" smtClean="0"/>
              <a:t>специальностей</a:t>
            </a:r>
            <a:r>
              <a:rPr lang="ru-RU" dirty="0"/>
              <a:t>: </a:t>
            </a:r>
            <a:r>
              <a:rPr lang="ru-RU" dirty="0" smtClean="0"/>
              <a:t>врач ФРМ; </a:t>
            </a:r>
            <a:r>
              <a:rPr lang="ru-RU" dirty="0" err="1" smtClean="0"/>
              <a:t>кинезотерапевт</a:t>
            </a:r>
            <a:r>
              <a:rPr lang="ru-RU" dirty="0"/>
              <a:t>, </a:t>
            </a:r>
            <a:r>
              <a:rPr lang="ru-RU" dirty="0" err="1" smtClean="0"/>
              <a:t>эрготерапевт</a:t>
            </a:r>
            <a:r>
              <a:rPr lang="ru-RU" dirty="0"/>
              <a:t>. Одновременно поставлена задача по повышению квалификации врачей всех </a:t>
            </a:r>
            <a:r>
              <a:rPr lang="ru-RU" dirty="0" smtClean="0"/>
              <a:t>специальностей </a:t>
            </a:r>
            <a:r>
              <a:rPr lang="ru-RU" dirty="0"/>
              <a:t>по основам медицинской реабилитации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Министерством труда 17.09.2018 г. утвержден </a:t>
            </a:r>
            <a:r>
              <a:rPr lang="ru-RU" dirty="0"/>
              <a:t>профессиональный стандарт </a:t>
            </a:r>
            <a:r>
              <a:rPr lang="ru-RU" dirty="0" smtClean="0"/>
              <a:t>медицинской специальности: врач </a:t>
            </a:r>
            <a:r>
              <a:rPr lang="ru-RU" dirty="0"/>
              <a:t>по физической и реабилитационной </a:t>
            </a:r>
            <a:r>
              <a:rPr lang="ru-RU" dirty="0" smtClean="0"/>
              <a:t>медицине.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665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Заключение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Благодарю за внимание !</a:t>
            </a:r>
          </a:p>
        </p:txBody>
      </p:sp>
      <p:pic>
        <p:nvPicPr>
          <p:cNvPr id="675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1868488"/>
            <a:ext cx="60960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Коллектив кафедры: </a:t>
            </a:r>
          </a:p>
        </p:txBody>
      </p:sp>
      <p:pic>
        <p:nvPicPr>
          <p:cNvPr id="542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8850" y="3049588"/>
            <a:ext cx="25971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900" y="2139950"/>
            <a:ext cx="5718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7725" y="1471613"/>
            <a:ext cx="714375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Базы кафедры</a:t>
            </a:r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ГАУЗ КО «Новокузнецкая городская больница №1»</a:t>
            </a:r>
          </a:p>
          <a:p>
            <a:r>
              <a:rPr lang="ru-RU" smtClean="0"/>
              <a:t>ПАО  Санаторий «Прокопьевский»</a:t>
            </a:r>
          </a:p>
          <a:p>
            <a:r>
              <a:rPr lang="ru-RU" smtClean="0"/>
              <a:t>ЦВМ «Элигомед»</a:t>
            </a:r>
          </a:p>
          <a:p>
            <a:r>
              <a:rPr lang="ru-RU" smtClean="0"/>
              <a:t>ФГБУ ННПЦ МСЭ и РИ МТ РФ</a:t>
            </a:r>
          </a:p>
          <a:p>
            <a:r>
              <a:rPr lang="ru-RU" smtClean="0"/>
              <a:t>ЦР ФСС «Топаз»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 2015 по 2019 годы проведено 31 цикл повышения квалификации по медицинской реабилитации, на которых обучались не только врачи разных медицинских специальностей, но и педагоги, психологи. </a:t>
            </a:r>
            <a:r>
              <a:rPr lang="ru-RU" b="1" smtClean="0"/>
              <a:t>Всего – 627 человек. </a:t>
            </a:r>
          </a:p>
          <a:p>
            <a:r>
              <a:rPr lang="ru-RU" smtClean="0"/>
              <a:t>Проведено 13 сертификационных циклов повышения квалификации по рефлексотерапии для врачей рефлексотерапевтов, и 3 цикла профессиональной переподготовки по рефлексотерапии, на которых обучалось </a:t>
            </a:r>
            <a:r>
              <a:rPr lang="ru-RU" b="1" smtClean="0"/>
              <a:t>115 человек.</a:t>
            </a:r>
          </a:p>
          <a:p>
            <a:r>
              <a:rPr lang="ru-RU" b="1" smtClean="0"/>
              <a:t>Итого: 49 циклов, 809 слушателей</a:t>
            </a:r>
          </a:p>
        </p:txBody>
      </p:sp>
      <p:sp>
        <p:nvSpPr>
          <p:cNvPr id="563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Учебная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1138" y="1987550"/>
            <a:ext cx="4868862" cy="2925763"/>
          </a:xfrm>
        </p:spPr>
      </p:pic>
      <p:sp>
        <p:nvSpPr>
          <p:cNvPr id="573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Наша география</a:t>
            </a:r>
          </a:p>
        </p:txBody>
      </p:sp>
      <p:pic>
        <p:nvPicPr>
          <p:cNvPr id="5734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363" y="576263"/>
            <a:ext cx="6935787" cy="543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Специалисты МДБ медицинских специальностей – всего 33 специальности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665178" cy="481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6175" y="1822450"/>
            <a:ext cx="7359650" cy="4424363"/>
          </a:xfrm>
        </p:spPr>
      </p:pic>
      <p:sp>
        <p:nvSpPr>
          <p:cNvPr id="593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Специалисты МДБ с педагогическим образованием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Профессор кафедры – 8 человек</a:t>
            </a:r>
          </a:p>
          <a:p>
            <a:r>
              <a:rPr lang="ru-RU" smtClean="0"/>
              <a:t>Доцент кафедры – 6 человек</a:t>
            </a:r>
          </a:p>
          <a:p>
            <a:r>
              <a:rPr lang="ru-RU" smtClean="0"/>
              <a:t>Главные врачи, директора центров, клиник, институтов, заместители директоров, главные специалисты, заведующие отделениями, поликлиниками, различными службами –                 </a:t>
            </a:r>
            <a:r>
              <a:rPr lang="ru-RU" b="1" smtClean="0"/>
              <a:t>154 человека</a:t>
            </a:r>
          </a:p>
        </p:txBody>
      </p:sp>
      <p:sp>
        <p:nvSpPr>
          <p:cNvPr id="604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Должности и ученые степени обучающихся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61438" y="2187575"/>
            <a:ext cx="3059112" cy="4078288"/>
          </a:xfrm>
        </p:spPr>
      </p:pic>
      <p:sp>
        <p:nvSpPr>
          <p:cNvPr id="614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Монографии</a:t>
            </a:r>
          </a:p>
        </p:txBody>
      </p:sp>
      <p:pic>
        <p:nvPicPr>
          <p:cNvPr id="6144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1792288"/>
            <a:ext cx="307816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7738" y="3251200"/>
            <a:ext cx="253841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7125" y="1690688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titul1_tenoten">
  <a:themeElements>
    <a:clrScheme name="15_titul1_tenot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titul1_teno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titul1_tenot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titul1_tenot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titul1_tenot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titul1_tenot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titul1_tenot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titul1_tenot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titul1_tenot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titul1_tenot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titul1_tenot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titul1_tenot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titul1_tenot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titul1_tenot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454</Words>
  <Application>Microsoft Office PowerPoint</Application>
  <PresentationFormat>Произвольный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Arial</vt:lpstr>
      <vt:lpstr>Calibri Light</vt:lpstr>
      <vt:lpstr>Тема Office</vt:lpstr>
      <vt:lpstr>1_Тема Office</vt:lpstr>
      <vt:lpstr>15_titul1_tenoten</vt:lpstr>
      <vt:lpstr>3_Тема Office</vt:lpstr>
      <vt:lpstr>Тема Office</vt:lpstr>
      <vt:lpstr>Отчет кафедры медицинской реабилитации и рефлексотерапии Новокузнецкого ГИУВа – филиала ФБГОУ ДПО «РМАНПО» МЗ РФ  с 2015 по 2019 г.</vt:lpstr>
      <vt:lpstr>Коллектив кафедры: </vt:lpstr>
      <vt:lpstr>Базы кафедры</vt:lpstr>
      <vt:lpstr>Учебная работа</vt:lpstr>
      <vt:lpstr>Наша география</vt:lpstr>
      <vt:lpstr>Специалисты МДБ медицинских специальностей – всего 33 специальности</vt:lpstr>
      <vt:lpstr>Специалисты МДБ с педагогическим образованием</vt:lpstr>
      <vt:lpstr>Должности и ученые степени обучающихся</vt:lpstr>
      <vt:lpstr>Монографии</vt:lpstr>
      <vt:lpstr>ЭРГОТЕРАПИЯ И ТЕХНИЧЕСКИЕ СРЕДСТВА РЕАБИЛИТАЦИИ.  Автор Иржи Вотова. Культурный перевод Л. В. Сытин, М. Г. Жестикова, Е. А. Полукароа,                        Е. М. Васильченко, г. Новокузнецк, 2019 г.</vt:lpstr>
      <vt:lpstr>Методические работы</vt:lpstr>
      <vt:lpstr>Публикации, доклады, выступления</vt:lpstr>
      <vt:lpstr>Общественные организации</vt:lpstr>
      <vt:lpstr>Заключение</vt:lpstr>
      <vt:lpstr>Благодарю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Гетерогенность остеоартрита: фенотипы</dc:title>
  <dc:creator>Anna</dc:creator>
  <cp:lastModifiedBy>Заика Г.Е.</cp:lastModifiedBy>
  <cp:revision>50</cp:revision>
  <dcterms:created xsi:type="dcterms:W3CDTF">2018-09-17T12:21:13Z</dcterms:created>
  <dcterms:modified xsi:type="dcterms:W3CDTF">2019-12-11T08:43:12Z</dcterms:modified>
</cp:coreProperties>
</file>