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41"/>
  </p:notesMasterIdLst>
  <p:sldIdLst>
    <p:sldId id="256" r:id="rId3"/>
    <p:sldId id="369" r:id="rId4"/>
    <p:sldId id="322" r:id="rId5"/>
    <p:sldId id="325" r:id="rId6"/>
    <p:sldId id="327" r:id="rId7"/>
    <p:sldId id="348" r:id="rId8"/>
    <p:sldId id="347" r:id="rId9"/>
    <p:sldId id="358" r:id="rId10"/>
    <p:sldId id="359" r:id="rId11"/>
    <p:sldId id="360" r:id="rId12"/>
    <p:sldId id="361" r:id="rId13"/>
    <p:sldId id="362" r:id="rId14"/>
    <p:sldId id="363" r:id="rId15"/>
    <p:sldId id="364" r:id="rId16"/>
    <p:sldId id="365" r:id="rId17"/>
    <p:sldId id="337" r:id="rId18"/>
    <p:sldId id="339" r:id="rId19"/>
    <p:sldId id="340" r:id="rId20"/>
    <p:sldId id="342" r:id="rId21"/>
    <p:sldId id="343" r:id="rId22"/>
    <p:sldId id="344" r:id="rId23"/>
    <p:sldId id="346" r:id="rId24"/>
    <p:sldId id="368" r:id="rId25"/>
    <p:sldId id="367" r:id="rId26"/>
    <p:sldId id="332" r:id="rId27"/>
    <p:sldId id="333" r:id="rId28"/>
    <p:sldId id="262" r:id="rId29"/>
    <p:sldId id="264" r:id="rId30"/>
    <p:sldId id="326" r:id="rId31"/>
    <p:sldId id="266" r:id="rId32"/>
    <p:sldId id="269" r:id="rId33"/>
    <p:sldId id="352" r:id="rId34"/>
    <p:sldId id="353" r:id="rId35"/>
    <p:sldId id="355" r:id="rId36"/>
    <p:sldId id="356" r:id="rId37"/>
    <p:sldId id="357" r:id="rId38"/>
    <p:sldId id="320" r:id="rId39"/>
    <p:sldId id="366" r:id="rId4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2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3431" autoAdjust="0"/>
  </p:normalViewPr>
  <p:slideViewPr>
    <p:cSldViewPr snapToGrid="0">
      <p:cViewPr>
        <p:scale>
          <a:sx n="40" d="100"/>
          <a:sy n="40" d="100"/>
        </p:scale>
        <p:origin x="1186" y="45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0" Type="http://schemas.openxmlformats.org/officeDocument/2006/relationships/slide" Target="slides/slide18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45A1F0-6BDF-4821-B28B-469C091E3F0D}" type="datetimeFigureOut">
              <a:rPr lang="ru-RU" smtClean="0"/>
              <a:t>10.09.2020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1CB416-7A9C-4712-9349-44F46960FB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49919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E490D-5BF2-49E6-8B99-21E1D857E2BB}" type="datetimeFigureOut">
              <a:rPr lang="ru-RU" smtClean="0"/>
              <a:t>10.09.2020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6B42C-7FFB-4F14-9BC9-0B590DDC49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77440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E490D-5BF2-49E6-8B99-21E1D857E2BB}" type="datetimeFigureOut">
              <a:rPr lang="ru-RU" smtClean="0"/>
              <a:t>10.09.2020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6B42C-7FFB-4F14-9BC9-0B590DDC49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69507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E490D-5BF2-49E6-8B99-21E1D857E2BB}" type="datetimeFigureOut">
              <a:rPr lang="ru-RU" smtClean="0"/>
              <a:t>10.09.2020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6B42C-7FFB-4F14-9BC9-0B590DDC49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2461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71A7A-C897-D24A-947F-35500F607F2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42C97-665F-4D4A-8005-FD1AA34D6EB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64665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71A7A-C897-D24A-947F-35500F607F2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42C97-665F-4D4A-8005-FD1AA34D6EB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84999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71A7A-C897-D24A-947F-35500F607F2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42C97-665F-4D4A-8005-FD1AA34D6EB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4581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71A7A-C897-D24A-947F-35500F607F2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42C97-665F-4D4A-8005-FD1AA34D6EB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96472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71A7A-C897-D24A-947F-35500F607F2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42C97-665F-4D4A-8005-FD1AA34D6EB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073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71A7A-C897-D24A-947F-35500F607F2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42C97-665F-4D4A-8005-FD1AA34D6EB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39945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71A7A-C897-D24A-947F-35500F607F2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42C97-665F-4D4A-8005-FD1AA34D6EB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20455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71A7A-C897-D24A-947F-35500F607F2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42C97-665F-4D4A-8005-FD1AA34D6EB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42325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E490D-5BF2-49E6-8B99-21E1D857E2BB}" type="datetimeFigureOut">
              <a:rPr lang="ru-RU" smtClean="0"/>
              <a:t>10.09.2020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6B42C-7FFB-4F14-9BC9-0B590DDC49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22621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71A7A-C897-D24A-947F-35500F607F2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42C97-665F-4D4A-8005-FD1AA34D6EB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37792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71A7A-C897-D24A-947F-35500F607F2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42C97-665F-4D4A-8005-FD1AA34D6EB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84859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71A7A-C897-D24A-947F-35500F607F2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42C97-665F-4D4A-8005-FD1AA34D6EB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9228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E490D-5BF2-49E6-8B99-21E1D857E2BB}" type="datetimeFigureOut">
              <a:rPr lang="ru-RU" smtClean="0"/>
              <a:t>10.09.2020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6B42C-7FFB-4F14-9BC9-0B590DDC49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89260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E490D-5BF2-49E6-8B99-21E1D857E2BB}" type="datetimeFigureOut">
              <a:rPr lang="ru-RU" smtClean="0"/>
              <a:t>10.09.2020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6B42C-7FFB-4F14-9BC9-0B590DDC49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60704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E490D-5BF2-49E6-8B99-21E1D857E2BB}" type="datetimeFigureOut">
              <a:rPr lang="ru-RU" smtClean="0"/>
              <a:t>10.09.2020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6B42C-7FFB-4F14-9BC9-0B590DDC49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742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E490D-5BF2-49E6-8B99-21E1D857E2BB}" type="datetimeFigureOut">
              <a:rPr lang="ru-RU" smtClean="0"/>
              <a:t>10.09.2020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6B42C-7FFB-4F14-9BC9-0B590DDC49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5052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E490D-5BF2-49E6-8B99-21E1D857E2BB}" type="datetimeFigureOut">
              <a:rPr lang="ru-RU" smtClean="0"/>
              <a:t>10.09.2020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6B42C-7FFB-4F14-9BC9-0B590DDC49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55413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E490D-5BF2-49E6-8B99-21E1D857E2BB}" type="datetimeFigureOut">
              <a:rPr lang="ru-RU" smtClean="0"/>
              <a:t>10.09.2020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6B42C-7FFB-4F14-9BC9-0B590DDC49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82639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E490D-5BF2-49E6-8B99-21E1D857E2BB}" type="datetimeFigureOut">
              <a:rPr lang="ru-RU" smtClean="0"/>
              <a:t>10.09.2020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6B42C-7FFB-4F14-9BC9-0B590DDC49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8916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CE490D-5BF2-49E6-8B99-21E1D857E2BB}" type="datetimeFigureOut">
              <a:rPr lang="ru-RU" smtClean="0"/>
              <a:t>10.09.2020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D6B42C-7FFB-4F14-9BC9-0B590DDC49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151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97571A7A-C897-D24A-947F-35500F607F2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57200"/>
              <a:t>10.09.2020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DDB42C97-665F-4D4A-8005-FD1AA34D6EB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6952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Введение в специальность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физическая и реабилитационная медицина</a:t>
            </a:r>
            <a:b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ФРМ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или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PRhM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38908" y="3602038"/>
            <a:ext cx="11102109" cy="2193644"/>
          </a:xfrm>
        </p:spPr>
        <p:txBody>
          <a:bodyPr>
            <a:noAutofit/>
          </a:bodyPr>
          <a:lstStyle/>
          <a:p>
            <a:pPr algn="l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Докладчик: заведующая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кафедрой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медицинской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реабилитации и рефлексотерапии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к. м. н.,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доцент  Жестикова Марина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Григорьевна</a:t>
            </a:r>
          </a:p>
          <a:p>
            <a:pPr algn="l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Содокладчик:  проректор по учебной работе, д. м. н.,                                                      профессор Кан Сергей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Людовикович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Новокузнецкий ГИУВ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филиал ФГБОУ ДПО «РМАНПО» МЗ РФ,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г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Новокузнецк 22.09.2020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53856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701964" y="653144"/>
            <a:ext cx="9947562" cy="1024932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Почему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реабилитация необходима человеку и обществу </a:t>
            </a:r>
            <a:r>
              <a:rPr lang="en-US" sz="2800" b="1" dirty="0">
                <a:latin typeface="Georgia"/>
                <a:cs typeface="Georgia"/>
              </a:rPr>
              <a:t/>
            </a:r>
            <a:br>
              <a:rPr lang="en-US" sz="2800" b="1" dirty="0">
                <a:latin typeface="Georgia"/>
                <a:cs typeface="Georgia"/>
              </a:rPr>
            </a:b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5927" y="1745673"/>
            <a:ext cx="9753599" cy="4542978"/>
          </a:xfrm>
        </p:spPr>
        <p:txBody>
          <a:bodyPr>
            <a:no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эпидемиологические аспекты функционирования и инвалидности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этические аспекты и права человека 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реабилитация и системы здравоохранения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экономическое бремя инвалидности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последствия отсутствия реабилитации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различия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доступе к реабилитационным услугам и их финансировании в разных странах. 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различие между высокоспециализированными вмешательствами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специализированными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лечением 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рядовыми методами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лечения.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2081920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>
                <a:latin typeface="Georgia"/>
                <a:cs typeface="Georgia"/>
              </a:rPr>
              <a:t>И</a:t>
            </a:r>
            <a:r>
              <a:rPr lang="ru-RU" sz="3200" dirty="0" smtClean="0">
                <a:latin typeface="Georgia"/>
                <a:cs typeface="Georgia"/>
              </a:rPr>
              <a:t>стория </a:t>
            </a:r>
            <a:r>
              <a:rPr lang="ru-RU" sz="3200" dirty="0">
                <a:latin typeface="Georgia"/>
                <a:cs typeface="Georgia"/>
              </a:rPr>
              <a:t>специальности: откуда берется ФРМ</a:t>
            </a:r>
            <a:r>
              <a:rPr lang="en-US" sz="3200" dirty="0">
                <a:latin typeface="Georgia"/>
                <a:cs typeface="Georgia"/>
              </a:rPr>
              <a:t/>
            </a:r>
            <a:br>
              <a:rPr lang="en-US" sz="3200" dirty="0">
                <a:latin typeface="Georgia"/>
                <a:cs typeface="Georgia"/>
              </a:rPr>
            </a:b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48146" y="1209964"/>
            <a:ext cx="10501746" cy="5421746"/>
          </a:xfrm>
        </p:spPr>
        <p:txBody>
          <a:bodyPr>
            <a:noAutofit/>
          </a:bodyPr>
          <a:lstStyle/>
          <a:p>
            <a:r>
              <a:rPr lang="ru-RU" sz="1600" dirty="0"/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Специальность развивалась в разных европейских странах, а иногда и в отдельных странах, из разных медицинских потоков, которые, наконец, воссоединились. 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их числе: бальнеология, гимнастика, применение физических средств (вода, тепло, холод, массаж, манипуляции суставами, физические упражнения и др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 Еще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одну важную роль сыграло увеличение числа людей,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испытывающих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инвалидность из-за улучшения медицины и последующих выживших в результате войн, несчастных случаев и / или больших инфекционных эпидемий (таких как полиомиелит); эти изменения произошли в строгих отношениях с другими специальностями, такими как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кардиология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неврология, ортопедия, пульмонология, ревматология, травматология, создавая перекрестные знания для всех из них.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Европейское общество физической медицины и реабилитации - позднее Европейское общество (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EsprM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Европейская академия медицинских профилактической медицины и адаптации (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EarME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Совет раздела ФРМ  Европейского Союза медицинских специалистов и Европейский колледж ФРМ, были созданы и работают сегодня с этими общими целями. 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настоящее время в Европе существует единое определение специальности, которое согласуется с принятым международным сообществом описанием ФРМ (на основе МФК- модели). </a:t>
            </a:r>
          </a:p>
        </p:txBody>
      </p:sp>
    </p:spTree>
    <p:extLst>
      <p:ext uri="{BB962C8B-B14F-4D97-AF65-F5344CB8AC3E}">
        <p14:creationId xmlns:p14="http://schemas.microsoft.com/office/powerpoint/2010/main" val="2945327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рганизации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ФРМ в Европе: структура и деятельность </a:t>
            </a:r>
            <a:r>
              <a:rPr lang="en-US" sz="3200" dirty="0">
                <a:latin typeface="Georgia"/>
                <a:cs typeface="Georgia"/>
              </a:rPr>
              <a:t/>
            </a:r>
            <a:br>
              <a:rPr lang="en-US" sz="3200" dirty="0">
                <a:latin typeface="Georgia"/>
                <a:cs typeface="Georgia"/>
              </a:rPr>
            </a:b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19200" y="1597891"/>
            <a:ext cx="8991600" cy="491344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Существуют 4 основных органа: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отдел физической и реабилитационной медицины Европейского Союза медицинских специалистов (ЕСМС)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Европейский колледж ФРМ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Европейское общество физической и реабилитационной медицины (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EsprM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Европейская академия реабилитационной медицины в основном посвящена определению этических вопросов в реабилитации и поиску стратегии для лучших образовательных подходов в реабилитации.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Европе существуют 7 основных журналов посвященных реабилитации с растущим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импакт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фактором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56628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330036" y="304800"/>
            <a:ext cx="8880764" cy="971341"/>
          </a:xfrm>
        </p:spPr>
        <p:txBody>
          <a:bodyPr>
            <a:noAutofit/>
          </a:bodyPr>
          <a:lstStyle/>
          <a:p>
            <a:r>
              <a:rPr lang="ru-RU" sz="3200" dirty="0" smtClean="0">
                <a:latin typeface="Georgia"/>
                <a:cs typeface="Georgia"/>
              </a:rPr>
              <a:t>Знания </a:t>
            </a:r>
            <a:r>
              <a:rPr lang="ru-RU" sz="3200" dirty="0">
                <a:latin typeface="Georgia"/>
                <a:cs typeface="Georgia"/>
              </a:rPr>
              <a:t>и навыки врачей </a:t>
            </a:r>
            <a:r>
              <a:rPr lang="ru-RU" sz="3200" dirty="0" smtClean="0">
                <a:latin typeface="Georgia"/>
                <a:cs typeface="Georgia"/>
              </a:rPr>
              <a:t>ФРМ:</a:t>
            </a:r>
            <a:r>
              <a:rPr lang="en-US" sz="3200" dirty="0">
                <a:latin typeface="Georgia"/>
                <a:cs typeface="Georgia"/>
              </a:rPr>
              <a:t/>
            </a:r>
            <a:br>
              <a:rPr lang="en-US" sz="3200" dirty="0">
                <a:latin typeface="Georgia"/>
                <a:cs typeface="Georgia"/>
              </a:rPr>
            </a:b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44073" y="1537462"/>
            <a:ext cx="9097817" cy="4953773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/>
                <a:cs typeface="Times New Roman"/>
              </a:rPr>
              <a:t>основы ФРМ с физиологической точки зрения, рассматривая человеческие механизмы как физические, так и поведенческие, которые лежат в основе работы врачей ФРМ.</a:t>
            </a:r>
          </a:p>
          <a:p>
            <a:r>
              <a:rPr lang="ru-RU" dirty="0" smtClean="0">
                <a:latin typeface="Times New Roman"/>
                <a:cs typeface="Times New Roman"/>
              </a:rPr>
              <a:t>потенциал восстановления, анализ функциональных возможностей </a:t>
            </a:r>
          </a:p>
          <a:p>
            <a:r>
              <a:rPr lang="ru-RU" dirty="0" smtClean="0">
                <a:latin typeface="Times New Roman"/>
                <a:cs typeface="Times New Roman"/>
              </a:rPr>
              <a:t>восстановительные процессы </a:t>
            </a:r>
          </a:p>
          <a:p>
            <a:r>
              <a:rPr lang="ru-RU" dirty="0" smtClean="0">
                <a:latin typeface="Times New Roman"/>
                <a:cs typeface="Times New Roman"/>
              </a:rPr>
              <a:t>процессы обучения:</a:t>
            </a:r>
          </a:p>
          <a:p>
            <a:r>
              <a:rPr lang="ru-RU" dirty="0" smtClean="0">
                <a:latin typeface="Times New Roman"/>
                <a:cs typeface="Times New Roman"/>
              </a:rPr>
              <a:t>компенсаторные процессы (адаптация/</a:t>
            </a:r>
            <a:r>
              <a:rPr lang="ru-RU" dirty="0" err="1" smtClean="0">
                <a:latin typeface="Times New Roman"/>
                <a:cs typeface="Times New Roman"/>
              </a:rPr>
              <a:t>абилитации</a:t>
            </a:r>
            <a:r>
              <a:rPr lang="ru-RU" dirty="0" smtClean="0">
                <a:latin typeface="Times New Roman"/>
                <a:cs typeface="Times New Roman"/>
              </a:rPr>
              <a:t>/реабилитации)</a:t>
            </a:r>
          </a:p>
          <a:p>
            <a:r>
              <a:rPr lang="ru-RU" dirty="0" smtClean="0">
                <a:latin typeface="Times New Roman"/>
                <a:cs typeface="Times New Roman"/>
              </a:rPr>
              <a:t> управленческие навыки</a:t>
            </a:r>
            <a:endParaRPr lang="ru-RU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085669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025235" y="411982"/>
            <a:ext cx="10178473" cy="602902"/>
          </a:xfrm>
        </p:spPr>
        <p:txBody>
          <a:bodyPr>
            <a:noAutofit/>
          </a:bodyPr>
          <a:lstStyle/>
          <a:p>
            <a:r>
              <a:rPr lang="ru-RU" sz="3200" dirty="0" smtClean="0">
                <a:latin typeface="Times New Roman"/>
                <a:cs typeface="Times New Roman"/>
              </a:rPr>
              <a:t/>
            </a:r>
            <a:br>
              <a:rPr lang="ru-RU" sz="3200" dirty="0" smtClean="0">
                <a:latin typeface="Times New Roman"/>
                <a:cs typeface="Times New Roman"/>
              </a:rPr>
            </a:br>
            <a:r>
              <a:rPr lang="ru-RU" sz="3200" dirty="0" smtClean="0">
                <a:latin typeface="Times New Roman"/>
                <a:cs typeface="Times New Roman"/>
              </a:rPr>
              <a:t>Клиническая </a:t>
            </a:r>
            <a:r>
              <a:rPr lang="ru-RU" sz="3200" dirty="0">
                <a:latin typeface="Times New Roman"/>
                <a:cs typeface="Times New Roman"/>
              </a:rPr>
              <a:t>область компетенции: ФРМ на практике </a:t>
            </a:r>
            <a:r>
              <a:rPr lang="en-US" sz="3200" dirty="0">
                <a:latin typeface="Times New Roman"/>
                <a:cs typeface="Times New Roman"/>
              </a:rPr>
              <a:t/>
            </a:r>
            <a:br>
              <a:rPr lang="en-US" sz="3200" dirty="0">
                <a:latin typeface="Times New Roman"/>
                <a:cs typeface="Times New Roman"/>
              </a:rPr>
            </a:br>
            <a:endParaRPr lang="ru-RU" sz="3200" dirty="0">
              <a:latin typeface="Times New Roman"/>
              <a:cs typeface="Times New Roman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81200" y="1721289"/>
            <a:ext cx="8229600" cy="4840285"/>
          </a:xfrm>
        </p:spPr>
        <p:txBody>
          <a:bodyPr>
            <a:normAutofit/>
          </a:bodyPr>
          <a:lstStyle/>
          <a:p>
            <a:r>
              <a:rPr lang="ru-RU" sz="2400" dirty="0">
                <a:latin typeface="Times New Roman"/>
                <a:cs typeface="Times New Roman"/>
              </a:rPr>
              <a:t>Реабилитационные цели, реабилитационный процесс, реабилитационный цикл</a:t>
            </a:r>
          </a:p>
          <a:p>
            <a:r>
              <a:rPr lang="ru-RU" sz="2400" dirty="0">
                <a:latin typeface="Times New Roman"/>
                <a:cs typeface="Times New Roman"/>
              </a:rPr>
              <a:t>Диагноз в ФРМ- это взаимодействие между медицинским диагнозом и функциональной оценкой, специфичной для ФРМ – реабилитационный </a:t>
            </a:r>
            <a:r>
              <a:rPr lang="ru-RU" sz="2400" dirty="0" smtClean="0">
                <a:latin typeface="Times New Roman"/>
                <a:cs typeface="Times New Roman"/>
              </a:rPr>
              <a:t>диагноз </a:t>
            </a:r>
            <a:r>
              <a:rPr lang="ru-RU" sz="2400" dirty="0">
                <a:latin typeface="Times New Roman"/>
                <a:cs typeface="Times New Roman"/>
              </a:rPr>
              <a:t>и реабилитационный </a:t>
            </a:r>
            <a:r>
              <a:rPr lang="ru-RU" sz="2400" dirty="0" smtClean="0">
                <a:latin typeface="Times New Roman"/>
                <a:cs typeface="Times New Roman"/>
              </a:rPr>
              <a:t>потенциал.</a:t>
            </a:r>
            <a:endParaRPr lang="ru-RU" sz="2400" dirty="0">
              <a:latin typeface="Times New Roman"/>
              <a:cs typeface="Times New Roman"/>
            </a:endParaRPr>
          </a:p>
          <a:p>
            <a:r>
              <a:rPr lang="ru-RU" sz="2400" dirty="0">
                <a:latin typeface="Times New Roman"/>
                <a:cs typeface="Times New Roman"/>
              </a:rPr>
              <a:t> Стандартизированные программы ФРМ , направленные на снижение нарушений функций организма, ограничений активности и влияния на ограничения участия, а также снижение затрат и снижение смертности для определенных групп пациентов.</a:t>
            </a:r>
          </a:p>
        </p:txBody>
      </p:sp>
    </p:spTree>
    <p:extLst>
      <p:ext uri="{BB962C8B-B14F-4D97-AF65-F5344CB8AC3E}">
        <p14:creationId xmlns:p14="http://schemas.microsoft.com/office/powerpoint/2010/main" val="1093741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Примечание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Текст на  слайдах  8, 9, 10, 11, 12, 13, 14 приводиться </a:t>
            </a:r>
            <a:r>
              <a:rPr lang="ru-RU" dirty="0" smtClean="0"/>
              <a:t>как цитата из </a:t>
            </a:r>
            <a:r>
              <a:rPr lang="ru-RU" dirty="0" smtClean="0"/>
              <a:t>русскоязычного перевода «Белой книги».</a:t>
            </a:r>
          </a:p>
          <a:p>
            <a:pPr marL="0" indent="0">
              <a:buNone/>
            </a:pPr>
            <a:r>
              <a:rPr lang="ru-RU" dirty="0" smtClean="0"/>
              <a:t>Культурную адаптацию (редакцию) провести не </a:t>
            </a:r>
            <a:r>
              <a:rPr lang="ru-RU" dirty="0" smtClean="0"/>
              <a:t>решились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5831444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Специальные знания: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Выявить показания и противопоказания для проведения медицинской реабилитации.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Уметь оценить реабилитационный потенциал, наметить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реабилитационную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программу по восстановлению и компенсации нарушенных функций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Осуществлять контроль за динамикой реабилитационного процесса.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Уметь оценить результаты и эффективность медицинской реабилитации и нуждаемость в социальной и профессиональных видах реабилитации.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92196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Должен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знать: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Порядок организации медицинской реабилитации взрослых и детей.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Рекомендуемую структуру, штаты и оснащение реабилитационных от-делений и кабинетов (приказ Минздрава № 1705-н от 29.12.2012 г.).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Основные принципы медицинской, социальной и профессиональной реабилитации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Основные требования к доступной среде для маломобильных групп населения.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08613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Должен знать: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Основы медико-социальной экспертизы больных и инвалидов.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Международную классификацию функционирования, ограничений жизнедеятельности и здоровья (МКФ): цели, структура, практическое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использование; Международную классификацию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вмешательств.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Концепцию ООН о правах инвалидов: современное понятие о реабилитации; правах инвалидов на равенство и отсутствие дискриминации по признаку инвалидности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 Основные методы медицинской реабилитации.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9751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Должен знать: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9. Методы тестовой оценки функционального состояния, активности и участия больных и инвалидов.</a:t>
            </a:r>
          </a:p>
          <a:p>
            <a:pPr marL="0" indent="0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10. Особенности реабилитации детей, больных, нуждающихся в протезно-ортопедической помощи и технических средствах реабилитации.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41647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Должность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врача по медицинской реабилитации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предусмотрена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Номенклатурой должностей медицинских работников, утвержденной Приказом Минздрава России от 20.12.2012 № 1183н.</a:t>
            </a:r>
          </a:p>
        </p:txBody>
      </p:sp>
    </p:spTree>
    <p:extLst>
      <p:ext uri="{BB962C8B-B14F-4D97-AF65-F5344CB8AC3E}">
        <p14:creationId xmlns:p14="http://schemas.microsoft.com/office/powerpoint/2010/main" val="20723845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ПРАКТИЧЕСКИХ НАВЫКОВ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Провести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отбор пациентов нуждающихся в комплексной реабилитации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14350" indent="-514350">
              <a:buAutoNum type="arabicPeriod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Провести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реабилитационную диагностику на всех этапах медицинской реабилитации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14350" indent="-514350">
              <a:buAutoNum type="arabicPeriod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Оценить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степень тяжести нарушенных функций организма и основных ограничений жизнедеятельности.</a:t>
            </a:r>
          </a:p>
          <a:p>
            <a:pPr marL="514350" indent="-514350"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75859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Оценить реабилитационный потенциал и реабилитационный прогноз у больных нуждающихся в реабилитации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Подготовить индивидуальный план медицинской реабилитации.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Проводить необходимые реабилитационные, лечебные мероприятия для максимально возможного восстановления  и компенсации нарушенных функций в соответствии с намеченной программой и конечной целью.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Оценить наличие у больных личностных расстройств и нарушений психики для углубленной диагностики у психолога (психотерапевта) и после-дующей их коррекции.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2140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4400" y="1930400"/>
            <a:ext cx="9845964" cy="38608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Выбрать оптимальный состав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мультидисциплинарной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бригады и лично участвовать в её работе.</a:t>
            </a:r>
          </a:p>
          <a:p>
            <a:pPr marL="0" indent="0"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Оценить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эффективность реабилитационных мероприятий.</a:t>
            </a:r>
          </a:p>
          <a:p>
            <a:pPr marL="0" indent="0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10. Оформить медицинскую документацию с учётом специфики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медицинской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реабилитации.</a:t>
            </a:r>
          </a:p>
          <a:p>
            <a:pPr marL="0" indent="0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11. Оформить направление на медико-социальную экспертизу.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2724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Минздрава РФ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 996н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9 декабря 2019 года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внесении изменений в Номенклатуру специальностей выпускников, имеющих высшее медицинское и фармацевтическое образование. Перечень пополнился такими профилями, как «детская онкология-гематология», «медицинская микробиология» и «физическая и реабилитационная медицина».</a:t>
            </a:r>
          </a:p>
          <a:p>
            <a:r>
              <a:rPr lang="ru-RU" dirty="0"/>
              <a:t>Подробнее: https://vademec.ru/news/2020/01/17/minzdrav-rasshiril-nomenklaturu-meditsinskikh-spetsialnostey/</a:t>
            </a:r>
          </a:p>
        </p:txBody>
      </p:sp>
    </p:spTree>
    <p:extLst>
      <p:ext uri="{BB962C8B-B14F-4D97-AF65-F5344CB8AC3E}">
        <p14:creationId xmlns:p14="http://schemas.microsoft.com/office/powerpoint/2010/main" val="26360888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Базовые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специальности - получение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права на осуществление медицинской или фармацевтической деятельности, по которым возможно после обучения по программам ординатуры. 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smtClean="0"/>
              <a:t>3</a:t>
            </a:r>
            <a:r>
              <a:rPr lang="ru-RU" dirty="0"/>
              <a:t>. </a:t>
            </a:r>
            <a:r>
              <a:rPr lang="ru-RU" dirty="0" smtClean="0"/>
              <a:t>Анестезиология-реаниматология  7</a:t>
            </a:r>
            <a:r>
              <a:rPr lang="ru-RU" dirty="0"/>
              <a:t>. </a:t>
            </a:r>
            <a:r>
              <a:rPr lang="ru-RU" dirty="0" err="1" smtClean="0"/>
              <a:t>Дерматовенерология</a:t>
            </a:r>
            <a:r>
              <a:rPr lang="ru-RU" dirty="0" smtClean="0"/>
              <a:t>  8</a:t>
            </a:r>
            <a:r>
              <a:rPr lang="ru-RU" dirty="0"/>
              <a:t>. Детская </a:t>
            </a:r>
            <a:r>
              <a:rPr lang="ru-RU" dirty="0" smtClean="0"/>
              <a:t>хирургия  9</a:t>
            </a:r>
            <a:r>
              <a:rPr lang="ru-RU" dirty="0"/>
              <a:t>. Инфекционные </a:t>
            </a:r>
            <a:r>
              <a:rPr lang="ru-RU" dirty="0" smtClean="0"/>
              <a:t>болезни 10</a:t>
            </a:r>
            <a:r>
              <a:rPr lang="ru-RU" dirty="0"/>
              <a:t>. </a:t>
            </a:r>
            <a:r>
              <a:rPr lang="ru-RU" dirty="0" smtClean="0"/>
              <a:t>Кардиология 14</a:t>
            </a:r>
            <a:r>
              <a:rPr lang="ru-RU" dirty="0"/>
              <a:t>. </a:t>
            </a:r>
            <a:r>
              <a:rPr lang="ru-RU" dirty="0" smtClean="0"/>
              <a:t>Неврология  15</a:t>
            </a:r>
            <a:r>
              <a:rPr lang="ru-RU" dirty="0"/>
              <a:t>. </a:t>
            </a:r>
            <a:r>
              <a:rPr lang="ru-RU" dirty="0" smtClean="0"/>
              <a:t>Нейрохирургия  16</a:t>
            </a:r>
            <a:r>
              <a:rPr lang="ru-RU" dirty="0"/>
              <a:t>. </a:t>
            </a:r>
            <a:r>
              <a:rPr lang="ru-RU" dirty="0" smtClean="0"/>
              <a:t>Неонатология  17</a:t>
            </a:r>
            <a:r>
              <a:rPr lang="ru-RU" dirty="0"/>
              <a:t>. </a:t>
            </a:r>
            <a:r>
              <a:rPr lang="ru-RU" dirty="0" smtClean="0"/>
              <a:t>Нейропсихология 18</a:t>
            </a:r>
            <a:r>
              <a:rPr lang="ru-RU" dirty="0"/>
              <a:t>. Общая врачебная практика (семейная медицина</a:t>
            </a:r>
            <a:r>
              <a:rPr lang="ru-RU" dirty="0" smtClean="0"/>
              <a:t>) 20</a:t>
            </a:r>
            <a:r>
              <a:rPr lang="ru-RU" dirty="0"/>
              <a:t>. </a:t>
            </a:r>
            <a:r>
              <a:rPr lang="ru-RU" dirty="0" smtClean="0"/>
              <a:t>Онкология  21</a:t>
            </a:r>
            <a:r>
              <a:rPr lang="ru-RU" dirty="0"/>
              <a:t>. Организация здравоохранения и общественное </a:t>
            </a:r>
            <a:r>
              <a:rPr lang="ru-RU" dirty="0" smtClean="0"/>
              <a:t>здоровье 22</a:t>
            </a:r>
            <a:r>
              <a:rPr lang="ru-RU" dirty="0"/>
              <a:t>. </a:t>
            </a:r>
            <a:r>
              <a:rPr lang="ru-RU" dirty="0" err="1" smtClean="0"/>
              <a:t>Остеопатия</a:t>
            </a:r>
            <a:r>
              <a:rPr lang="ru-RU" dirty="0" smtClean="0"/>
              <a:t> 23</a:t>
            </a:r>
            <a:r>
              <a:rPr lang="ru-RU" dirty="0"/>
              <a:t>. </a:t>
            </a:r>
            <a:r>
              <a:rPr lang="ru-RU" dirty="0" smtClean="0"/>
              <a:t>Оториноларингология 24</a:t>
            </a:r>
            <a:r>
              <a:rPr lang="ru-RU" dirty="0"/>
              <a:t>. </a:t>
            </a:r>
            <a:r>
              <a:rPr lang="ru-RU" dirty="0" smtClean="0"/>
              <a:t>Офтальмология  27</a:t>
            </a:r>
            <a:r>
              <a:rPr lang="ru-RU" dirty="0"/>
              <a:t>. </a:t>
            </a:r>
            <a:r>
              <a:rPr lang="ru-RU" dirty="0" smtClean="0"/>
              <a:t>Педиатрия 28</a:t>
            </a:r>
            <a:r>
              <a:rPr lang="ru-RU" dirty="0"/>
              <a:t>. Промышленная </a:t>
            </a:r>
            <a:r>
              <a:rPr lang="ru-RU" dirty="0" smtClean="0"/>
              <a:t>фармация 29</a:t>
            </a:r>
            <a:r>
              <a:rPr lang="ru-RU" dirty="0"/>
              <a:t>. </a:t>
            </a:r>
            <a:r>
              <a:rPr lang="ru-RU" dirty="0" smtClean="0"/>
              <a:t>Психиатрия 33</a:t>
            </a:r>
            <a:r>
              <a:rPr lang="ru-RU" dirty="0"/>
              <a:t>. Скорая медицинская </a:t>
            </a:r>
            <a:r>
              <a:rPr lang="ru-RU" dirty="0" smtClean="0"/>
              <a:t>помощь  35</a:t>
            </a:r>
            <a:r>
              <a:rPr lang="ru-RU" dirty="0"/>
              <a:t>. Спортивная </a:t>
            </a:r>
            <a:r>
              <a:rPr lang="ru-RU" dirty="0" smtClean="0"/>
              <a:t>медицина 36</a:t>
            </a:r>
            <a:r>
              <a:rPr lang="ru-RU" dirty="0"/>
              <a:t>. Судебно-медицинская </a:t>
            </a:r>
            <a:r>
              <a:rPr lang="ru-RU" dirty="0" smtClean="0"/>
              <a:t>экспертиза 37</a:t>
            </a:r>
            <a:r>
              <a:rPr lang="ru-RU" dirty="0"/>
              <a:t>. </a:t>
            </a:r>
            <a:r>
              <a:rPr lang="ru-RU" dirty="0" smtClean="0"/>
              <a:t>Терапия  39. </a:t>
            </a:r>
            <a:r>
              <a:rPr lang="ru-RU" dirty="0"/>
              <a:t>Травматология и </a:t>
            </a:r>
            <a:r>
              <a:rPr lang="ru-RU" dirty="0" smtClean="0"/>
              <a:t>ортопедия 40</a:t>
            </a:r>
            <a:r>
              <a:rPr lang="ru-RU" dirty="0"/>
              <a:t>. </a:t>
            </a:r>
            <a:r>
              <a:rPr lang="ru-RU" dirty="0" smtClean="0"/>
              <a:t>Урология                          </a:t>
            </a:r>
            <a:r>
              <a:rPr lang="ru-RU" b="1" dirty="0" smtClean="0"/>
              <a:t>44</a:t>
            </a:r>
            <a:r>
              <a:rPr lang="ru-RU" b="1" dirty="0"/>
              <a:t>. Физическая и реабилитационная </a:t>
            </a:r>
            <a:r>
              <a:rPr lang="ru-RU" b="1" dirty="0" smtClean="0"/>
              <a:t>медицина  </a:t>
            </a:r>
            <a:r>
              <a:rPr lang="ru-RU" dirty="0" smtClean="0"/>
              <a:t>45</a:t>
            </a:r>
            <a:r>
              <a:rPr lang="ru-RU" dirty="0"/>
              <a:t>. </a:t>
            </a:r>
            <a:r>
              <a:rPr lang="ru-RU" dirty="0" smtClean="0"/>
              <a:t>Фтизиатрия  46</a:t>
            </a:r>
            <a:r>
              <a:rPr lang="ru-RU" dirty="0"/>
              <a:t>. </a:t>
            </a:r>
            <a:r>
              <a:rPr lang="ru-RU" dirty="0" smtClean="0"/>
              <a:t>Хирургия  47</a:t>
            </a:r>
            <a:r>
              <a:rPr lang="ru-RU" dirty="0"/>
              <a:t>. Челюстно-лицевая </a:t>
            </a:r>
            <a:r>
              <a:rPr lang="ru-RU" dirty="0" smtClean="0"/>
              <a:t>хирургия  48</a:t>
            </a:r>
            <a:r>
              <a:rPr lang="ru-RU" dirty="0"/>
              <a:t>. </a:t>
            </a:r>
            <a:r>
              <a:rPr lang="ru-RU" dirty="0" smtClean="0"/>
              <a:t>Эндокринология  49</a:t>
            </a:r>
            <a:r>
              <a:rPr lang="ru-RU" dirty="0"/>
              <a:t>. Эпидемиология</a:t>
            </a:r>
          </a:p>
        </p:txBody>
      </p:sp>
    </p:spTree>
    <p:extLst>
      <p:ext uri="{BB962C8B-B14F-4D97-AF65-F5344CB8AC3E}">
        <p14:creationId xmlns:p14="http://schemas.microsoft.com/office/powerpoint/2010/main" val="38071709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Профессиональным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стандартом установлены следующие требования к образованию и обучению: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Вариант 1</a:t>
            </a:r>
          </a:p>
          <a:p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высшего образования -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специалитета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«Лечебное дело» или «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Педиатрия»</a:t>
            </a: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подготовки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ординатуре по специальности «Физическая и реабилитационная медицина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26399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Профессиональным стандартом установлены следующие требования к образованию и обучению: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Вариант  2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высшего образования –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специалитета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 специальности «Лечебное дело» или «Педиатрия», подготовки в ординатуре по специальности «Анестезиология» - реаниматология», «Гериатрия», «Детская онкология», «Детская хирургия», «Кардиология», «Лечебная физкультура и спортивная медицина», «Неврология», «Нейрохирургия», «Неонатология», «Общая врачебная практика (семейная медицина)», «Онкология», «Оториноларингология», «Офтальмология», «Педиатрия», «Пульмонология», «Ревматология», «Рефлексотерапия», «Терапия», «Травматология и ортопедия», «Урология», «Физиотерапия», «Фтизиатрия», «Хирургия», 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Челюстно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лицевая хирургия», «Эндокринология»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дополнительного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профессионального образования – программы профессиональной переподготовки по специальности «Физическая и реабилитационная медицина».</a:t>
            </a:r>
          </a:p>
        </p:txBody>
      </p:sp>
    </p:spTree>
    <p:extLst>
      <p:ext uri="{BB962C8B-B14F-4D97-AF65-F5344CB8AC3E}">
        <p14:creationId xmlns:p14="http://schemas.microsoft.com/office/powerpoint/2010/main" val="12576899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Основные требования к врачу по ФРМ:</a:t>
            </a:r>
            <a:r>
              <a:rPr lang="ru-RU" sz="4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4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indent="0" algn="just">
              <a:spcAft>
                <a:spcPts val="0"/>
              </a:spcAft>
              <a:buNone/>
            </a:pP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Вариант 1</a:t>
            </a:r>
          </a:p>
          <a:p>
            <a:pPr marL="685800" indent="-457200" algn="just"/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наличие высшего образования (лечебное дело, педиатрия);</a:t>
            </a:r>
          </a:p>
          <a:p>
            <a:pPr indent="450215" algn="just">
              <a:spcAft>
                <a:spcPts val="0"/>
              </a:spcAft>
            </a:pP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ординатура по специальности «врач ФРМ».</a:t>
            </a:r>
          </a:p>
          <a:p>
            <a:pPr indent="0" algn="just">
              <a:spcAft>
                <a:spcPts val="0"/>
              </a:spcAft>
              <a:buNone/>
            </a:pPr>
            <a:endParaRPr lang="ru-RU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buNone/>
            </a:pP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Вариант 2 </a:t>
            </a:r>
          </a:p>
          <a:p>
            <a:pPr marL="685800" indent="-457200" algn="just"/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высшее образование + ординатура по основным врачебным специальностям (см. перечень) +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стаж работы в клинической специальности 10 лет;</a:t>
            </a:r>
            <a:endParaRPr lang="ru-RU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профессиональная переподготовка по специальности «врач по   </a:t>
            </a:r>
          </a:p>
          <a:p>
            <a:pPr indent="0" algn="just">
              <a:spcAft>
                <a:spcPts val="0"/>
              </a:spcAft>
              <a:buNone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ФРМ» (1008 часов  – очное обучение).</a:t>
            </a:r>
            <a:endParaRPr lang="ru-RU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03929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направления в реабилитации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Неврология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Ортопедия – травматология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Кардиология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Педиатрия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Онкология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Соматические заболевания (эндокринология, пульмонология, урология, гинекология)</a:t>
            </a: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Транспланталогия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28305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Услуга «медицинская реабилитация»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присутствует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Положении о лицензировании медицинской деятельности (ПП РФ от 16.04.2012 № 291),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виды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условия медицинской помощи по медицинской реабилитации определены Приказом Минздрава России от 11.03.2013 № 121н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оличество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медицинских услуг в данной области включено в Номенклатуру медицинских услуг (Приказ Минздрава России о 13.10.2017 № 804н).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1434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МТ РФ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03.09. 2018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года № 572 н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 утверждении профессионального стандарта «Специалист по медицинской реабилитации»</a:t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труда РФ опубликовало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Специальность: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Врач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физической и реабилитационной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медицины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Врач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медицинской реабилитации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Трудовая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функция: 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медицинской реабилитации пациентов, имеющих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нарушения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функций и структур организма человека 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последовавшие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ними ограничения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жизнедеятельности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393377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Экономика реабилитации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Этап 1  (реанимация, стационар) ШРМ 6 – 5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Этап 2  (стационар, Центр реабилитации, нереализованный потенциал)                                        ШРМ 5 – 4; ШРМ 4 – 3,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А, уровень Б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Этап 3 (амбулаторный, санаторно-курортный) ШРМ 3 – 1</a:t>
            </a: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Всего 12 КСГ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Критерием перевода  по ШРМ шкала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Ренкин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 балл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752550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Модели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пациентов по КСГ от А 301 до А 312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Модель пациентов с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арушением мозгового кровообращения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Модель пациентов с инфарктом миокарда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Модель пациента после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эндопротезирования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тазобедренного сустава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281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3388" y="261191"/>
            <a:ext cx="11170023" cy="1143000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Поздравляю коллег с получением сертификата </a:t>
            </a:r>
            <a:r>
              <a:rPr lang="ru-RU" sz="3600" dirty="0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br>
              <a:rPr lang="ru-RU" sz="3600" dirty="0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3600" dirty="0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специальности </a:t>
            </a:r>
            <a:br>
              <a:rPr lang="ru-RU" sz="3600" dirty="0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«физическая и реабилитационная медицина» !</a:t>
            </a:r>
            <a:endParaRPr lang="ru-RU" sz="3600" dirty="0">
              <a:solidFill>
                <a:srgbClr val="00823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62567" y="1928627"/>
            <a:ext cx="3930555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92285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B050"/>
                </a:solidFill>
              </a:rPr>
              <a:t>Спасибо нашим учителям!</a:t>
            </a:r>
            <a:br>
              <a:rPr lang="ru-RU" dirty="0" smtClean="0">
                <a:solidFill>
                  <a:srgbClr val="00B050"/>
                </a:solidFill>
              </a:rPr>
            </a:br>
            <a:r>
              <a:rPr lang="ru-RU" sz="3600" dirty="0" smtClean="0">
                <a:solidFill>
                  <a:srgbClr val="00B050"/>
                </a:solidFill>
              </a:rPr>
              <a:t>Профессору Ивановой Галине Евгеньевне</a:t>
            </a:r>
            <a:br>
              <a:rPr lang="ru-RU" sz="3600" dirty="0" smtClean="0">
                <a:solidFill>
                  <a:srgbClr val="00B050"/>
                </a:solidFill>
              </a:rPr>
            </a:br>
            <a:r>
              <a:rPr lang="ru-RU" sz="3600" dirty="0" smtClean="0">
                <a:solidFill>
                  <a:srgbClr val="00B050"/>
                </a:solidFill>
              </a:rPr>
              <a:t>Профессору Белкину Андрею </a:t>
            </a:r>
            <a:r>
              <a:rPr lang="ru-RU" sz="3600" dirty="0" err="1">
                <a:solidFill>
                  <a:srgbClr val="00B050"/>
                </a:solidFill>
              </a:rPr>
              <a:t>А</a:t>
            </a:r>
            <a:r>
              <a:rPr lang="ru-RU" sz="3600" dirty="0" err="1" smtClean="0">
                <a:solidFill>
                  <a:srgbClr val="00B050"/>
                </a:solidFill>
              </a:rPr>
              <a:t>вгустовичу</a:t>
            </a:r>
            <a:r>
              <a:rPr lang="ru-RU" sz="3600" dirty="0" smtClean="0">
                <a:solidFill>
                  <a:srgbClr val="00B050"/>
                </a:solidFill>
              </a:rPr>
              <a:t> </a:t>
            </a:r>
            <a:endParaRPr lang="ru-RU" sz="3600" dirty="0">
              <a:solidFill>
                <a:srgbClr val="00B05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55530" y="1915505"/>
            <a:ext cx="3920376" cy="452596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2278250"/>
            <a:ext cx="5715000" cy="3800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81881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61365"/>
            <a:ext cx="12008223" cy="1256273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Отметить дальновидность Администрации и Ученого Совета</a:t>
            </a:r>
            <a:br>
              <a:rPr lang="ru-RU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Новокузнецкого </a:t>
            </a:r>
            <a:r>
              <a:rPr lang="ru-RU" sz="32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ГИУВа</a:t>
            </a:r>
            <a:r>
              <a:rPr lang="ru-RU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- </a:t>
            </a:r>
            <a:r>
              <a:rPr lang="ru-RU" sz="28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филиала ФГБОУ ДПО «РМАНПО» МЗ РФ </a:t>
            </a:r>
            <a:endParaRPr lang="ru-RU" sz="28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 создании кафедры медицинской 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реабилитации и рефлексотерапии 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октябре 2013 г.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8953" y="1600201"/>
            <a:ext cx="3697941" cy="4641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08730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Предложение</a:t>
            </a:r>
            <a:b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Рассмотреть создание методического </a:t>
            </a:r>
            <a:b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междисциплинарного Совета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1882588"/>
            <a:ext cx="10972800" cy="4243576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здравоохранения и общественное здоровье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Анестезиология и реанимация</a:t>
            </a:r>
          </a:p>
          <a:p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Гериартрия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Детская онкология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Детская хирургия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Лечебная физкультура, физиотерапия и  спортивная медицина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Неврология, рефлексотерапия и мануальная терапия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Кардиология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Нейрохирургия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354403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Неонатология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Общая врачебная практика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Офтальмология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Отоларингология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Педиатрия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Пульмонология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Ревматология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Терапия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Урология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Фтизиатрия</a:t>
            </a:r>
          </a:p>
          <a:p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Челюстно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лицевая хирургия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Эндокринология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4966061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>
                <a:latin typeface="Georgia"/>
                <a:cs typeface="Georgia"/>
              </a:rPr>
              <a:t>«</a:t>
            </a:r>
            <a:r>
              <a:rPr lang="en-US" sz="2800" dirty="0" err="1">
                <a:latin typeface="Georgia"/>
                <a:cs typeface="Georgia"/>
              </a:rPr>
              <a:t>Преобразование</a:t>
            </a:r>
            <a:r>
              <a:rPr lang="en-US" sz="2800" dirty="0">
                <a:latin typeface="Georgia"/>
                <a:cs typeface="Georgia"/>
              </a:rPr>
              <a:t> </a:t>
            </a:r>
            <a:r>
              <a:rPr lang="en-US" sz="2800" dirty="0" err="1">
                <a:latin typeface="Georgia"/>
                <a:cs typeface="Georgia"/>
              </a:rPr>
              <a:t>нашего</a:t>
            </a:r>
            <a:r>
              <a:rPr lang="en-US" sz="2800" dirty="0">
                <a:latin typeface="Georgia"/>
                <a:cs typeface="Georgia"/>
              </a:rPr>
              <a:t> </a:t>
            </a:r>
            <a:r>
              <a:rPr lang="en-US" sz="2800" dirty="0" err="1">
                <a:latin typeface="Georgia"/>
                <a:cs typeface="Georgia"/>
              </a:rPr>
              <a:t>мира</a:t>
            </a:r>
            <a:r>
              <a:rPr lang="en-US" sz="2800" dirty="0">
                <a:latin typeface="Georgia"/>
                <a:cs typeface="Georgia"/>
              </a:rPr>
              <a:t>: </a:t>
            </a:r>
            <a:r>
              <a:rPr lang="en-US" sz="2800" dirty="0" err="1">
                <a:latin typeface="Georgia"/>
                <a:cs typeface="Georgia"/>
              </a:rPr>
              <a:t>Повестка</a:t>
            </a:r>
            <a:r>
              <a:rPr lang="en-US" sz="2800" dirty="0">
                <a:latin typeface="Georgia"/>
                <a:cs typeface="Georgia"/>
              </a:rPr>
              <a:t> </a:t>
            </a:r>
            <a:r>
              <a:rPr lang="en-US" sz="2800" dirty="0" err="1">
                <a:latin typeface="Georgia"/>
                <a:cs typeface="Georgia"/>
              </a:rPr>
              <a:t>дня</a:t>
            </a:r>
            <a:r>
              <a:rPr lang="en-US" sz="2800" dirty="0">
                <a:latin typeface="Georgia"/>
                <a:cs typeface="Georgia"/>
              </a:rPr>
              <a:t> </a:t>
            </a:r>
            <a:r>
              <a:rPr lang="en-US" sz="2800" dirty="0" err="1">
                <a:latin typeface="Georgia"/>
                <a:cs typeface="Georgia"/>
              </a:rPr>
              <a:t>в</a:t>
            </a:r>
            <a:r>
              <a:rPr lang="en-US" sz="2800" dirty="0">
                <a:latin typeface="Georgia"/>
                <a:cs typeface="Georgia"/>
              </a:rPr>
              <a:t> </a:t>
            </a:r>
            <a:r>
              <a:rPr lang="en-US" sz="2800" dirty="0" err="1">
                <a:latin typeface="Georgia"/>
                <a:cs typeface="Georgia"/>
              </a:rPr>
              <a:t>области</a:t>
            </a:r>
            <a:r>
              <a:rPr lang="en-US" sz="2800" dirty="0">
                <a:latin typeface="Georgia"/>
                <a:cs typeface="Georgia"/>
              </a:rPr>
              <a:t> </a:t>
            </a:r>
            <a:r>
              <a:rPr lang="en-US" sz="2800" dirty="0" err="1">
                <a:latin typeface="Georgia"/>
                <a:cs typeface="Georgia"/>
              </a:rPr>
              <a:t>устойчивого</a:t>
            </a:r>
            <a:r>
              <a:rPr lang="en-US" sz="2800" dirty="0">
                <a:latin typeface="Georgia"/>
                <a:cs typeface="Georgia"/>
              </a:rPr>
              <a:t> </a:t>
            </a:r>
            <a:r>
              <a:rPr lang="en-US" sz="2800" dirty="0" err="1">
                <a:latin typeface="Georgia"/>
                <a:cs typeface="Georgia"/>
              </a:rPr>
              <a:t>развития</a:t>
            </a:r>
            <a:r>
              <a:rPr lang="en-US" sz="2800" dirty="0">
                <a:latin typeface="Georgia"/>
                <a:cs typeface="Georgia"/>
              </a:rPr>
              <a:t> </a:t>
            </a:r>
            <a:r>
              <a:rPr lang="en-US" sz="2800" dirty="0" err="1">
                <a:latin typeface="Georgia"/>
                <a:cs typeface="Georgia"/>
              </a:rPr>
              <a:t>на</a:t>
            </a:r>
            <a:r>
              <a:rPr lang="en-US" sz="2800" dirty="0">
                <a:latin typeface="Georgia"/>
                <a:cs typeface="Georgia"/>
              </a:rPr>
              <a:t> </a:t>
            </a:r>
            <a:r>
              <a:rPr lang="en-US" sz="2800" dirty="0" err="1">
                <a:latin typeface="Georgia"/>
                <a:cs typeface="Georgia"/>
              </a:rPr>
              <a:t>период</a:t>
            </a:r>
            <a:r>
              <a:rPr lang="en-US" sz="2800" dirty="0">
                <a:latin typeface="Georgia"/>
                <a:cs typeface="Georgia"/>
              </a:rPr>
              <a:t> </a:t>
            </a:r>
            <a:r>
              <a:rPr lang="en-US" sz="2800" dirty="0" err="1">
                <a:latin typeface="Georgia"/>
                <a:cs typeface="Georgia"/>
              </a:rPr>
              <a:t>до</a:t>
            </a:r>
            <a:r>
              <a:rPr lang="en-US" sz="2800" dirty="0">
                <a:latin typeface="Georgia"/>
                <a:cs typeface="Georgia"/>
              </a:rPr>
              <a:t> 2030 </a:t>
            </a:r>
            <a:r>
              <a:rPr lang="en-US" sz="2800" dirty="0" err="1">
                <a:latin typeface="Georgia"/>
                <a:cs typeface="Georgia"/>
              </a:rPr>
              <a:t>года</a:t>
            </a:r>
            <a:r>
              <a:rPr lang="en-US" sz="2800" dirty="0">
                <a:latin typeface="Georgia"/>
                <a:cs typeface="Georgia"/>
              </a:rPr>
              <a:t>» </a:t>
            </a:r>
            <a:endParaRPr lang="ru-RU" sz="2800" dirty="0">
              <a:latin typeface="Georgia"/>
              <a:cs typeface="Georgia"/>
            </a:endParaRPr>
          </a:p>
        </p:txBody>
      </p:sp>
      <p:pic>
        <p:nvPicPr>
          <p:cNvPr id="4" name="Рисунок 1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5" b="1115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7193235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Благодарим </a:t>
            </a:r>
            <a:r>
              <a:rPr lang="ru-RU" dirty="0" smtClean="0"/>
              <a:t>за внимание!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04923" y="1600200"/>
            <a:ext cx="7582154" cy="452596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133600" y="5486400"/>
            <a:ext cx="8026400" cy="7481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/>
              <a:t>Благодарю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26772589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Функциональные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разделены на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4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раздела: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Проведение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медицинской реабилитации больных, имеющих нарушения функций и структур, следствием которых становятся ограничения жизнедеятельности. Эта деятельность возложена на врача по физической и реабилитационной медицине.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Коррекция нарушений функций с помощью физиотерапевтических методов. Раздел возложен на врача физиотерапевта.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Применение методов рефлексотерапии в работе МДБ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(МРК)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врач по рефлексотерапии.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Применение методов лечебной физической культуры – врачи по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кинезотерапии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эрготерапии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95269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44102"/>
            <a:ext cx="10515600" cy="1325563"/>
          </a:xfrm>
        </p:spPr>
        <p:txBody>
          <a:bodyPr>
            <a:normAutofit/>
          </a:bodyPr>
          <a:lstStyle/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медицинской реабилитации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вопросам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действует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соответствующий Порядок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(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Минздрава России от 29.12.2012 №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1705н)</a:t>
            </a:r>
          </a:p>
          <a:p>
            <a:pPr marL="0" indent="0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Знание Международных классификаций 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МКБ -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Classification of Diseases (ICD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-– 10                  (вступит с 01.01.2022 г. 11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ересмотр )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МКФ -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 Classification of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Functioning (ICF)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МКВ -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Classification of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Health Interventions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ICHI)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7817" y="1526604"/>
            <a:ext cx="2486049" cy="109089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08340" y="2681487"/>
            <a:ext cx="1290917" cy="199113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43733" y="4800599"/>
            <a:ext cx="1420133" cy="1893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4287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Международный опыт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Профессиональные требования и деятельность специалиста по физической и реабилитационной медицине в Европе изложена в «Белой книге».</a:t>
            </a: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Фолиант переведен на русский язык и явился прототипом при формировании профессионального стандарта врача по физической и реабилитационной медицине в Российской Федерации.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326383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92669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2800" dirty="0">
                <a:latin typeface="Georgia"/>
                <a:cs typeface="Georgia"/>
              </a:rPr>
              <a:t>WHITE BOOK ON  </a:t>
            </a:r>
            <a:br>
              <a:rPr lang="en-US" sz="2800" dirty="0">
                <a:latin typeface="Georgia"/>
                <a:cs typeface="Georgia"/>
              </a:rPr>
            </a:br>
            <a:r>
              <a:rPr lang="en-US" sz="2800" dirty="0">
                <a:latin typeface="Georgia"/>
                <a:cs typeface="Georgia"/>
              </a:rPr>
              <a:t>PHYSICAL AND REHABILITATION MEDICINE IN EUROPE </a:t>
            </a:r>
            <a:br>
              <a:rPr lang="en-US" sz="2800" dirty="0">
                <a:latin typeface="Georgia"/>
                <a:cs typeface="Georgia"/>
              </a:rPr>
            </a:br>
            <a:r>
              <a:rPr lang="en-US" sz="2800" dirty="0">
                <a:latin typeface="Georgia"/>
                <a:cs typeface="Georgia"/>
              </a:rPr>
              <a:t>2018</a:t>
            </a:r>
            <a:endParaRPr lang="ru-RU" sz="2800" dirty="0">
              <a:latin typeface="Georgia"/>
              <a:cs typeface="Georgia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97547" y="3066620"/>
            <a:ext cx="5925067" cy="12065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dirty="0">
                <a:latin typeface="Georgia"/>
                <a:cs typeface="Georgia"/>
              </a:rPr>
              <a:t>White book on physical and rehabilitation Medicine (PRM) in Europe. </a:t>
            </a:r>
            <a:endParaRPr lang="ru-RU" sz="2400" dirty="0">
              <a:latin typeface="Georgia"/>
              <a:cs typeface="Georgia"/>
            </a:endParaRPr>
          </a:p>
          <a:p>
            <a:pPr marL="0" indent="0" algn="ctr">
              <a:buNone/>
            </a:pPr>
            <a:r>
              <a:rPr lang="en-US" sz="2000" dirty="0">
                <a:latin typeface="Georgia"/>
                <a:cs typeface="Georgia"/>
              </a:rPr>
              <a:t>Chapter 1. Definitions and concepts of PRM </a:t>
            </a:r>
          </a:p>
          <a:p>
            <a:pPr algn="ctr"/>
            <a:endParaRPr lang="ru-RU" sz="2400" dirty="0">
              <a:latin typeface="Georgia"/>
              <a:cs typeface="Georgia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35330" y="5182925"/>
            <a:ext cx="5905500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defTabSz="457200"/>
            <a:r>
              <a:rPr lang="en-US" sz="4000" baseline="30000" dirty="0">
                <a:solidFill>
                  <a:prstClr val="black"/>
                </a:solidFill>
                <a:latin typeface="Georgia"/>
                <a:cs typeface="Georgia"/>
              </a:rPr>
              <a:t>  PRM is a primary medical specialty.</a:t>
            </a:r>
            <a:endParaRPr lang="ru-RU" sz="4000" dirty="0">
              <a:solidFill>
                <a:prstClr val="black"/>
              </a:solidFill>
              <a:latin typeface="Georgia"/>
              <a:cs typeface="Georgia"/>
            </a:endParaRPr>
          </a:p>
        </p:txBody>
      </p:sp>
      <p:pic>
        <p:nvPicPr>
          <p:cNvPr id="6" name="Изображение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087" y="2665584"/>
            <a:ext cx="2527260" cy="3225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1455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Georgia"/>
                <a:cs typeface="Georgia"/>
              </a:rPr>
              <a:t>В книге даны определения </a:t>
            </a:r>
            <a:r>
              <a:rPr lang="ru-RU" sz="3200" dirty="0">
                <a:latin typeface="Georgia"/>
                <a:cs typeface="Georgia"/>
              </a:rPr>
              <a:t>и концепции ФРМ </a:t>
            </a:r>
            <a:r>
              <a:rPr lang="en-US" sz="3200" dirty="0">
                <a:latin typeface="Georgia"/>
                <a:cs typeface="Georgia"/>
              </a:rPr>
              <a:t/>
            </a:r>
            <a:br>
              <a:rPr lang="en-US" sz="3200" dirty="0">
                <a:latin typeface="Georgia"/>
                <a:cs typeface="Georgia"/>
              </a:rPr>
            </a:b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52945" y="1417639"/>
            <a:ext cx="10403949" cy="4708525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Физическая и реабилитационная Медицина является основной медицинской специальностью, включающей  профилактику, медицинскую диагностику, лечение и реабилитацию лиц всех возрастов с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инвалидизирующим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состояниями здоровья и их сопутствующими заболеваниями, в частности, для устранения их нарушений и ограничений активности, чтобы облегчить их физическое и когнитивное функционирование (включая поведение), участие (включая качество жизни) и изменение личных и экологических факторов.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Основополагающие аспекты: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функционирование, инвалидность и реабилитация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6353023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Georgia"/>
                <a:cs typeface="Georgia"/>
              </a:rPr>
              <a:t>Определения </a:t>
            </a:r>
            <a:r>
              <a:rPr lang="ru-RU" sz="3200" dirty="0">
                <a:latin typeface="Georgia"/>
                <a:cs typeface="Georgia"/>
              </a:rPr>
              <a:t>и концепции ФРМ </a:t>
            </a:r>
            <a:r>
              <a:rPr lang="en-US" sz="3200" dirty="0">
                <a:latin typeface="Georgia"/>
                <a:cs typeface="Georgia"/>
              </a:rPr>
              <a:t/>
            </a:r>
            <a:br>
              <a:rPr lang="en-US" sz="3200" dirty="0">
                <a:latin typeface="Georgia"/>
                <a:cs typeface="Georgia"/>
              </a:rPr>
            </a:b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48145" y="1417639"/>
            <a:ext cx="10159999" cy="4708525"/>
          </a:xfrm>
        </p:spPr>
        <p:txBody>
          <a:bodyPr>
            <a:norm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ункционирование: все действия и функции, которые выполняют люди. В международной классификации функционирования, инвалидности и здоровья (МКФ) функционирование осуществляется с точки зрения функциональных областей, эти области подразделяются на аспекты функций и структур организма, активности и участия;</a:t>
            </a:r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Инвалидность: проблемы человека выполнять действия из – за заболевания, травмы или даже старения в фактической среде обитания.</a:t>
            </a:r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еабилитация: комплекс мер, которые помогают лицам, которые испытывают или могут испытать инвалидность, в достижении и поддержании оптимального функционирования во взаимодействии с окружающей их средой. </a:t>
            </a:r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инвалидности МКФ четко различает проблемы, которые целиком вытекают из базового состояния здоровья (потенциала) от проблем, возникающих при взаимодействии между дееспособностью и окружающей средой и личностные факторы (производительность). </a:t>
            </a:r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настоящем документе рассматриваются все эти концепции, которые имеют важное значение для понимания стратегии ФРМ в целях оценки инвалидности и осуществления мероприятий, которые могут привести к улучшению функционирования и здоровья.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7619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612</TotalTime>
  <Words>2086</Words>
  <Application>Microsoft Office PowerPoint</Application>
  <PresentationFormat>Широкоэкранный</PresentationFormat>
  <Paragraphs>182</Paragraphs>
  <Slides>38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38</vt:i4>
      </vt:variant>
    </vt:vector>
  </HeadingPairs>
  <TitlesOfParts>
    <vt:vector size="45" baseType="lpstr">
      <vt:lpstr>Arial</vt:lpstr>
      <vt:lpstr>Calibri</vt:lpstr>
      <vt:lpstr>Calibri Light</vt:lpstr>
      <vt:lpstr>Georgia</vt:lpstr>
      <vt:lpstr>Times New Roman</vt:lpstr>
      <vt:lpstr>Тема Office</vt:lpstr>
      <vt:lpstr>1_Тема Office</vt:lpstr>
      <vt:lpstr>Введение в специальность  физическая и реабилитационная медицина (ФРМ   или  PRhM)</vt:lpstr>
      <vt:lpstr>Должность врача по медицинской реабилитации </vt:lpstr>
      <vt:lpstr> Приказ МТ РФ от 03.09. 2018 года № 572 н  «Об утверждении профессионального стандарта «Специалист по медицинской реабилитации» </vt:lpstr>
      <vt:lpstr> Функциональные требования разделены на      4 раздела: </vt:lpstr>
      <vt:lpstr>Организация медицинской реабилитации </vt:lpstr>
      <vt:lpstr>Международный опыт</vt:lpstr>
      <vt:lpstr>WHITE BOOK ON   PHYSICAL AND REHABILITATION MEDICINE IN EUROPE  2018</vt:lpstr>
      <vt:lpstr>В книге даны определения и концепции ФРМ  </vt:lpstr>
      <vt:lpstr>Определения и концепции ФРМ  </vt:lpstr>
      <vt:lpstr>Почему реабилитация необходима человеку и обществу  </vt:lpstr>
      <vt:lpstr>История специальности: откуда берется ФРМ </vt:lpstr>
      <vt:lpstr>Организации ФРМ в Европе: структура и деятельность  </vt:lpstr>
      <vt:lpstr>Знания и навыки врачей ФРМ: </vt:lpstr>
      <vt:lpstr> Клиническая область компетенции: ФРМ на практике  </vt:lpstr>
      <vt:lpstr>Примечание</vt:lpstr>
      <vt:lpstr>Специальные знания:</vt:lpstr>
      <vt:lpstr> Должен знать:</vt:lpstr>
      <vt:lpstr>Должен знать:</vt:lpstr>
      <vt:lpstr>Должен знать:</vt:lpstr>
      <vt:lpstr>СПИСОК ПРАКТИЧЕСКИХ НАВЫКОВ</vt:lpstr>
      <vt:lpstr>Презентация PowerPoint</vt:lpstr>
      <vt:lpstr>Презентация PowerPoint</vt:lpstr>
      <vt:lpstr>Презентация PowerPoint</vt:lpstr>
      <vt:lpstr>Базовые специальности - получение права на осуществление медицинской или фармацевтической деятельности, по которым возможно после обучения по программам ординатуры.  </vt:lpstr>
      <vt:lpstr>Профессиональным стандартом установлены следующие требования к образованию и обучению:</vt:lpstr>
      <vt:lpstr>Профессиональным стандартом установлены следующие требования к образованию и обучению:</vt:lpstr>
      <vt:lpstr> Основные требования к врачу по ФРМ: </vt:lpstr>
      <vt:lpstr>Основные направления в реабилитации</vt:lpstr>
      <vt:lpstr>Услуга «медицинская реабилитация» </vt:lpstr>
      <vt:lpstr>Экономика реабилитации</vt:lpstr>
      <vt:lpstr>Модели пациентов по КСГ от А 301 до А 312</vt:lpstr>
      <vt:lpstr>Поздравляю коллег с получением сертификата      по специальности  «физическая и реабилитационная медицина» !</vt:lpstr>
      <vt:lpstr>Спасибо нашим учителям! Профессору Ивановой Галине Евгеньевне Профессору Белкину Андрею Августовичу </vt:lpstr>
      <vt:lpstr>Отметить дальновидность Администрации и Ученого Совета Новокузнецкого ГИУВа  - филиала ФГБОУ ДПО «РМАНПО» МЗ РФ </vt:lpstr>
      <vt:lpstr>Предложение Рассмотреть создание методического  междисциплинарного Совета</vt:lpstr>
      <vt:lpstr>Презентация PowerPoint</vt:lpstr>
      <vt:lpstr>«Преобразование нашего мира: Повестка дня в области устойчивого развития на период до 2030 года» </vt:lpstr>
      <vt:lpstr>Благодарим за внимание!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Введение в специальность  физическая и реабилитационная медицина (ФРМ   PRM)</dc:title>
  <dc:creator>Марина Жестикова</dc:creator>
  <cp:lastModifiedBy>Марина Жестикова</cp:lastModifiedBy>
  <cp:revision>40</cp:revision>
  <dcterms:created xsi:type="dcterms:W3CDTF">2020-01-27T13:08:03Z</dcterms:created>
  <dcterms:modified xsi:type="dcterms:W3CDTF">2020-09-10T07:17:10Z</dcterms:modified>
</cp:coreProperties>
</file>